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89" r:id="rId21"/>
    <p:sldId id="276" r:id="rId22"/>
    <p:sldId id="284" r:id="rId23"/>
    <p:sldId id="283" r:id="rId24"/>
    <p:sldId id="277" r:id="rId25"/>
    <p:sldId id="278" r:id="rId26"/>
    <p:sldId id="279" r:id="rId27"/>
    <p:sldId id="280" r:id="rId28"/>
    <p:sldId id="282" r:id="rId29"/>
    <p:sldId id="285" r:id="rId30"/>
    <p:sldId id="286" r:id="rId31"/>
    <p:sldId id="287" r:id="rId32"/>
    <p:sldId id="288" r:id="rId33"/>
    <p:sldId id="290"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0" d="100"/>
          <a:sy n="60" d="100"/>
        </p:scale>
        <p:origin x="-750" y="64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50E5F30-A7E3-4541-A5D4-F288EA7685B4}" type="datetimeFigureOut">
              <a:rPr lang="en-US" smtClean="0"/>
              <a:pPr/>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788260-780B-4552-AC5C-604D47C40E3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0E5F30-A7E3-4541-A5D4-F288EA7685B4}" type="datetimeFigureOut">
              <a:rPr lang="en-US" smtClean="0"/>
              <a:pPr/>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788260-780B-4552-AC5C-604D47C40E3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0E5F30-A7E3-4541-A5D4-F288EA7685B4}" type="datetimeFigureOut">
              <a:rPr lang="en-US" smtClean="0"/>
              <a:pPr/>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788260-780B-4552-AC5C-604D47C40E3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0E5F30-A7E3-4541-A5D4-F288EA7685B4}" type="datetimeFigureOut">
              <a:rPr lang="en-US" smtClean="0"/>
              <a:pPr/>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788260-780B-4552-AC5C-604D47C40E3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0E5F30-A7E3-4541-A5D4-F288EA7685B4}" type="datetimeFigureOut">
              <a:rPr lang="en-US" smtClean="0"/>
              <a:pPr/>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788260-780B-4552-AC5C-604D47C40E3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50E5F30-A7E3-4541-A5D4-F288EA7685B4}" type="datetimeFigureOut">
              <a:rPr lang="en-US" smtClean="0"/>
              <a:pPr/>
              <a:t>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788260-780B-4552-AC5C-604D47C40E3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50E5F30-A7E3-4541-A5D4-F288EA7685B4}" type="datetimeFigureOut">
              <a:rPr lang="en-US" smtClean="0"/>
              <a:pPr/>
              <a:t>2/27/2017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788260-780B-4552-AC5C-604D47C40E3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50E5F30-A7E3-4541-A5D4-F288EA7685B4}" type="datetimeFigureOut">
              <a:rPr lang="en-US" smtClean="0"/>
              <a:pPr/>
              <a:t>2/27/2017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788260-780B-4552-AC5C-604D47C40E3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0E5F30-A7E3-4541-A5D4-F288EA7685B4}" type="datetimeFigureOut">
              <a:rPr lang="en-US" smtClean="0"/>
              <a:pPr/>
              <a:t>2/27/2017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788260-780B-4552-AC5C-604D47C40E3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0E5F30-A7E3-4541-A5D4-F288EA7685B4}" type="datetimeFigureOut">
              <a:rPr lang="en-US" smtClean="0"/>
              <a:pPr/>
              <a:t>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788260-780B-4552-AC5C-604D47C40E3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0E5F30-A7E3-4541-A5D4-F288EA7685B4}" type="datetimeFigureOut">
              <a:rPr lang="en-US" smtClean="0"/>
              <a:pPr/>
              <a:t>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788260-780B-4552-AC5C-604D47C40E3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0E5F30-A7E3-4541-A5D4-F288EA7685B4}" type="datetimeFigureOut">
              <a:rPr lang="en-US" smtClean="0"/>
              <a:pPr/>
              <a:t>2/27/2017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788260-780B-4552-AC5C-604D47C40E3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co.uk/imgres?imgurl=http://www.babyexpert.com/cm/primababyuk/images/SO/or_e5e638cf11797533284696.jpg&amp;imgrefurl=http://www.babyexpert.com/pregnancy/health-diet/10-ways-to-keep-baby-safe-34164&amp;usg=__X9LBvTIsVozgfutFTpNlKJINUtc=&amp;h=366&amp;w=300&amp;sz=20&amp;hl=en&amp;start=5&amp;zoom=1&amp;tbnid=RsUQ11BwMkw1LM:&amp;tbnh=122&amp;tbnw=100&amp;ei=5IhXT566BsnA0QXxhOHDDQ&amp;prev=/search?q=preconception+health+smoking&amp;um=1&amp;hl=en&amp;sa=N&amp;gbv=2&amp;tbm=isch&amp;um=1&amp;itbs=1" TargetMode="Externa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hyperlink" Target="http://content.everydayhealth.com/wte3.0/gcms/article-wine-glasses.jpg"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google.co.uk/imgres?imgurl=http://live.drjays.com/wp-content/uploads/2010/07/Screen-shot-2010-07-20-at-1.41.00-PM.png&amp;imgrefurl=http://live.drjays.com/index.php/2010/07/20/black-mother-gives-birth-to-white-baby/&amp;usg=__SI1w6t2JA4iCnBImYOqj7ZNw0RU=&amp;h=378&amp;w=272&amp;sz=205&amp;hl=en&amp;start=6&amp;zoom=1&amp;tbnid=deVclJL5-upAYM:&amp;tbnh=122&amp;tbnw=88&amp;ei=9YBXT56NBaKp0QW6wNjpDQ&amp;prev=/search?q=black+mother+and+newborn+baby&amp;um=1&amp;hl=en&amp;sa=N&amp;gbv=2&amp;tbm=isch&amp;um=1&amp;itbs=1" TargetMode="External"/><Relationship Id="rId1" Type="http://schemas.openxmlformats.org/officeDocument/2006/relationships/slideLayout" Target="../slideLayouts/slideLayout6.xml"/><Relationship Id="rId6" Type="http://schemas.openxmlformats.org/officeDocument/2006/relationships/image" Target="../media/image9.jpeg"/><Relationship Id="rId5" Type="http://schemas.openxmlformats.org/officeDocument/2006/relationships/hyperlink" Target="http://www.nhcp.org.uk/Pictures%202010/1.babies%20born%20at%20Galadima.jpg" TargetMode="External"/><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Pre-conception care, antenatal care and prenatal diagnosis</a:t>
            </a:r>
            <a:endParaRPr lang="en-US" dirty="0"/>
          </a:p>
        </p:txBody>
      </p:sp>
      <p:sp>
        <p:nvSpPr>
          <p:cNvPr id="3" name="Subtitle 2"/>
          <p:cNvSpPr>
            <a:spLocks noGrp="1"/>
          </p:cNvSpPr>
          <p:nvPr>
            <p:ph type="subTitle" idx="1"/>
          </p:nvPr>
        </p:nvSpPr>
        <p:spPr/>
        <p:txBody>
          <a:bodyPr/>
          <a:lstStyle/>
          <a:p>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idx="4294967295"/>
          </p:nvPr>
        </p:nvSpPr>
        <p:spPr/>
        <p:txBody>
          <a:bodyPr/>
          <a:lstStyle/>
          <a:p>
            <a:pPr eaLnBrk="1" hangingPunct="1"/>
            <a:r>
              <a:rPr lang="en-GB" smtClean="0"/>
              <a:t>Smoking, Alcohol, Drugs</a:t>
            </a:r>
          </a:p>
        </p:txBody>
      </p:sp>
      <p:sp>
        <p:nvSpPr>
          <p:cNvPr id="18435" name="Content Placeholder 2"/>
          <p:cNvSpPr>
            <a:spLocks noGrp="1"/>
          </p:cNvSpPr>
          <p:nvPr>
            <p:ph idx="4294967295"/>
          </p:nvPr>
        </p:nvSpPr>
        <p:spPr/>
        <p:txBody>
          <a:bodyPr/>
          <a:lstStyle/>
          <a:p>
            <a:pPr eaLnBrk="1" hangingPunct="1">
              <a:lnSpc>
                <a:spcPct val="90000"/>
              </a:lnSpc>
            </a:pPr>
            <a:r>
              <a:rPr lang="en-GB" sz="2400" smtClean="0"/>
              <a:t>There are significant risks to the health, and life, of a baby if the mother smokes. </a:t>
            </a:r>
          </a:p>
          <a:p>
            <a:pPr eaLnBrk="1" hangingPunct="1">
              <a:lnSpc>
                <a:spcPct val="90000"/>
              </a:lnSpc>
            </a:pPr>
            <a:r>
              <a:rPr lang="en-GB" sz="2400" smtClean="0"/>
              <a:t>These include the risk of:</a:t>
            </a:r>
          </a:p>
          <a:p>
            <a:pPr lvl="1" eaLnBrk="1" hangingPunct="1">
              <a:lnSpc>
                <a:spcPct val="90000"/>
              </a:lnSpc>
            </a:pPr>
            <a:r>
              <a:rPr lang="en-GB" sz="2400" smtClean="0"/>
              <a:t> miscarriage, </a:t>
            </a:r>
          </a:p>
          <a:p>
            <a:pPr lvl="1" eaLnBrk="1" hangingPunct="1">
              <a:lnSpc>
                <a:spcPct val="90000"/>
              </a:lnSpc>
            </a:pPr>
            <a:r>
              <a:rPr lang="en-GB" sz="2400" smtClean="0"/>
              <a:t>premature birth and stillbirth, </a:t>
            </a:r>
          </a:p>
          <a:p>
            <a:pPr lvl="1" eaLnBrk="1" hangingPunct="1">
              <a:lnSpc>
                <a:spcPct val="90000"/>
              </a:lnSpc>
            </a:pPr>
            <a:r>
              <a:rPr lang="en-GB" sz="2400" smtClean="0"/>
              <a:t>placental abnormalities, </a:t>
            </a:r>
          </a:p>
          <a:p>
            <a:pPr lvl="1" eaLnBrk="1" hangingPunct="1">
              <a:lnSpc>
                <a:spcPct val="90000"/>
              </a:lnSpc>
            </a:pPr>
            <a:r>
              <a:rPr lang="en-GB" sz="2400" smtClean="0"/>
              <a:t>low birthweight </a:t>
            </a:r>
          </a:p>
          <a:p>
            <a:pPr lvl="1" eaLnBrk="1" hangingPunct="1">
              <a:lnSpc>
                <a:spcPct val="90000"/>
              </a:lnSpc>
            </a:pPr>
            <a:r>
              <a:rPr lang="en-GB" sz="2400" smtClean="0"/>
              <a:t>after birth, sudden infant deaths. 1/3 of perinatal deaths linked to smoking.</a:t>
            </a:r>
          </a:p>
          <a:p>
            <a:pPr eaLnBrk="1" hangingPunct="1">
              <a:lnSpc>
                <a:spcPct val="90000"/>
              </a:lnSpc>
            </a:pPr>
            <a:r>
              <a:rPr lang="en-GB" sz="2400" smtClean="0"/>
              <a:t>There is also a significant risk to fetal development with women misusing drugs or alcohol </a:t>
            </a:r>
          </a:p>
        </p:txBody>
      </p:sp>
      <p:pic>
        <p:nvPicPr>
          <p:cNvPr id="18436" name="Picture 6" descr="ANd9GcRxtro1GVXAOMq2PbH28dhbRnk-R8nAurpjkJaxyon_iqy0GjbhcWSCQQM">
            <a:hlinkClick r:id="rId2"/>
          </p:cNvPr>
          <p:cNvPicPr>
            <a:picLocks noChangeAspect="1" noChangeArrowheads="1"/>
          </p:cNvPicPr>
          <p:nvPr/>
        </p:nvPicPr>
        <p:blipFill>
          <a:blip r:embed="rId3"/>
          <a:srcRect/>
          <a:stretch>
            <a:fillRect/>
          </a:stretch>
        </p:blipFill>
        <p:spPr bwMode="auto">
          <a:xfrm>
            <a:off x="6156325" y="2060575"/>
            <a:ext cx="952500" cy="1162050"/>
          </a:xfrm>
          <a:prstGeom prst="rect">
            <a:avLst/>
          </a:prstGeom>
          <a:noFill/>
          <a:ln w="9525">
            <a:noFill/>
            <a:miter lim="800000"/>
            <a:headEnd/>
            <a:tailEnd/>
          </a:ln>
        </p:spPr>
      </p:pic>
      <p:pic>
        <p:nvPicPr>
          <p:cNvPr id="18437" name="Picture 8" descr="See full size image">
            <a:hlinkClick r:id="rId4"/>
          </p:cNvPr>
          <p:cNvPicPr>
            <a:picLocks noChangeAspect="1" noChangeArrowheads="1"/>
          </p:cNvPicPr>
          <p:nvPr/>
        </p:nvPicPr>
        <p:blipFill>
          <a:blip r:embed="rId5"/>
          <a:srcRect/>
          <a:stretch>
            <a:fillRect/>
          </a:stretch>
        </p:blipFill>
        <p:spPr bwMode="auto">
          <a:xfrm>
            <a:off x="7380288" y="2060575"/>
            <a:ext cx="1079500" cy="115252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idx="4294967295"/>
          </p:nvPr>
        </p:nvSpPr>
        <p:spPr/>
        <p:txBody>
          <a:bodyPr/>
          <a:lstStyle/>
          <a:p>
            <a:pPr eaLnBrk="1" hangingPunct="1"/>
            <a:r>
              <a:rPr lang="en-GB" smtClean="0"/>
              <a:t> Specific preconception care -I</a:t>
            </a:r>
          </a:p>
        </p:txBody>
      </p:sp>
      <p:sp>
        <p:nvSpPr>
          <p:cNvPr id="19459" name="Content Placeholder 2"/>
          <p:cNvSpPr>
            <a:spLocks noGrp="1"/>
          </p:cNvSpPr>
          <p:nvPr>
            <p:ph idx="4294967295"/>
          </p:nvPr>
        </p:nvSpPr>
        <p:spPr/>
        <p:txBody>
          <a:bodyPr/>
          <a:lstStyle/>
          <a:p>
            <a:pPr eaLnBrk="1" hangingPunct="1"/>
            <a:r>
              <a:rPr lang="en-GB" sz="2400" smtClean="0"/>
              <a:t>Discussion with regards to the impact of drug treatment on the unborn child</a:t>
            </a:r>
          </a:p>
          <a:p>
            <a:pPr eaLnBrk="1" hangingPunct="1"/>
            <a:r>
              <a:rPr lang="en-GB" sz="2400" smtClean="0"/>
              <a:t>Need to change medication</a:t>
            </a:r>
          </a:p>
          <a:p>
            <a:pPr eaLnBrk="1" hangingPunct="1"/>
            <a:r>
              <a:rPr lang="en-GB" sz="2400" smtClean="0"/>
              <a:t>Such conditions will include:</a:t>
            </a:r>
          </a:p>
          <a:p>
            <a:pPr lvl="1" eaLnBrk="1" hangingPunct="1"/>
            <a:r>
              <a:rPr lang="en-GB" sz="2400" smtClean="0"/>
              <a:t>epilepsy, </a:t>
            </a:r>
          </a:p>
          <a:p>
            <a:pPr lvl="1" eaLnBrk="1" hangingPunct="1"/>
            <a:r>
              <a:rPr lang="en-GB" sz="2400" smtClean="0"/>
              <a:t>schizophrenia, </a:t>
            </a:r>
          </a:p>
          <a:p>
            <a:pPr lvl="1" eaLnBrk="1" hangingPunct="1"/>
            <a:r>
              <a:rPr lang="en-GB" sz="2400" smtClean="0"/>
              <a:t>hypertension and </a:t>
            </a:r>
          </a:p>
          <a:p>
            <a:pPr lvl="1" eaLnBrk="1" hangingPunct="1"/>
            <a:r>
              <a:rPr lang="en-GB" sz="2400" smtClean="0"/>
              <a:t>bi-polar affective disorders</a:t>
            </a:r>
          </a:p>
          <a:p>
            <a:pPr eaLnBrk="1" hangingPunct="1"/>
            <a:endParaRPr lang="en-GB" sz="2400" smtClean="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idx="4294967295"/>
          </p:nvPr>
        </p:nvSpPr>
        <p:spPr/>
        <p:txBody>
          <a:bodyPr/>
          <a:lstStyle/>
          <a:p>
            <a:pPr eaLnBrk="1" hangingPunct="1"/>
            <a:r>
              <a:rPr lang="en-GB" smtClean="0"/>
              <a:t>Specific preconception care - II</a:t>
            </a:r>
          </a:p>
        </p:txBody>
      </p:sp>
      <p:sp>
        <p:nvSpPr>
          <p:cNvPr id="20483" name="Content Placeholder 2"/>
          <p:cNvSpPr>
            <a:spLocks noGrp="1"/>
          </p:cNvSpPr>
          <p:nvPr>
            <p:ph idx="4294967295"/>
          </p:nvPr>
        </p:nvSpPr>
        <p:spPr/>
        <p:txBody>
          <a:bodyPr/>
          <a:lstStyle/>
          <a:p>
            <a:pPr eaLnBrk="1" hangingPunct="1">
              <a:lnSpc>
                <a:spcPct val="90000"/>
              </a:lnSpc>
            </a:pPr>
            <a:r>
              <a:rPr lang="en-GB" sz="2400" dirty="0" smtClean="0"/>
              <a:t>Optimising treatment and health before becoming pregnant</a:t>
            </a:r>
          </a:p>
          <a:p>
            <a:pPr eaLnBrk="1" hangingPunct="1">
              <a:lnSpc>
                <a:spcPct val="90000"/>
              </a:lnSpc>
            </a:pPr>
            <a:r>
              <a:rPr lang="en-GB" sz="2400" dirty="0" smtClean="0"/>
              <a:t>Need to ensure good health while pregnant as it may worsen the health status</a:t>
            </a:r>
          </a:p>
          <a:p>
            <a:pPr eaLnBrk="1" hangingPunct="1">
              <a:lnSpc>
                <a:spcPct val="90000"/>
              </a:lnSpc>
            </a:pPr>
            <a:r>
              <a:rPr lang="en-GB" sz="2400" dirty="0" smtClean="0"/>
              <a:t>Such diseases include:</a:t>
            </a:r>
          </a:p>
          <a:p>
            <a:pPr lvl="1" eaLnBrk="1" hangingPunct="1">
              <a:lnSpc>
                <a:spcPct val="90000"/>
              </a:lnSpc>
            </a:pPr>
            <a:r>
              <a:rPr lang="en-GB" sz="2400" dirty="0" smtClean="0"/>
              <a:t>A history of embolism, </a:t>
            </a:r>
          </a:p>
          <a:p>
            <a:pPr lvl="1" eaLnBrk="1" hangingPunct="1">
              <a:lnSpc>
                <a:spcPct val="90000"/>
              </a:lnSpc>
            </a:pPr>
            <a:r>
              <a:rPr lang="en-GB" sz="2400" dirty="0" smtClean="0"/>
              <a:t>Epilepsy </a:t>
            </a:r>
          </a:p>
          <a:p>
            <a:pPr lvl="1" eaLnBrk="1" hangingPunct="1">
              <a:lnSpc>
                <a:spcPct val="90000"/>
              </a:lnSpc>
            </a:pPr>
            <a:r>
              <a:rPr lang="en-GB" sz="2400" dirty="0" smtClean="0"/>
              <a:t>Diabetes</a:t>
            </a:r>
          </a:p>
          <a:p>
            <a:pPr lvl="1" eaLnBrk="1" hangingPunct="1">
              <a:lnSpc>
                <a:spcPct val="90000"/>
              </a:lnSpc>
            </a:pPr>
            <a:r>
              <a:rPr lang="en-GB" sz="2400" dirty="0" smtClean="0"/>
              <a:t>Heart disease</a:t>
            </a:r>
          </a:p>
          <a:p>
            <a:pPr lvl="1" eaLnBrk="1" hangingPunct="1">
              <a:lnSpc>
                <a:spcPct val="90000"/>
              </a:lnSpc>
            </a:pPr>
            <a:r>
              <a:rPr lang="en-GB" sz="2400" dirty="0" smtClean="0"/>
              <a:t>SCD</a:t>
            </a:r>
          </a:p>
          <a:p>
            <a:pPr eaLnBrk="1" hangingPunct="1">
              <a:lnSpc>
                <a:spcPct val="90000"/>
              </a:lnSpc>
            </a:pPr>
            <a:endParaRPr lang="en-GB" dirty="0"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idx="4294967295"/>
          </p:nvPr>
        </p:nvSpPr>
        <p:spPr/>
        <p:txBody>
          <a:bodyPr/>
          <a:lstStyle/>
          <a:p>
            <a:pPr eaLnBrk="1" hangingPunct="1"/>
            <a:r>
              <a:rPr lang="en-GB" smtClean="0"/>
              <a:t>Specific preconception care - III</a:t>
            </a:r>
          </a:p>
        </p:txBody>
      </p:sp>
      <p:sp>
        <p:nvSpPr>
          <p:cNvPr id="21507" name="Content Placeholder 2"/>
          <p:cNvSpPr>
            <a:spLocks noGrp="1"/>
          </p:cNvSpPr>
          <p:nvPr>
            <p:ph idx="4294967295"/>
          </p:nvPr>
        </p:nvSpPr>
        <p:spPr>
          <a:xfrm>
            <a:off x="395288" y="1412875"/>
            <a:ext cx="8229600" cy="4895850"/>
          </a:xfrm>
        </p:spPr>
        <p:txBody>
          <a:bodyPr/>
          <a:lstStyle/>
          <a:p>
            <a:pPr eaLnBrk="1" hangingPunct="1"/>
            <a:r>
              <a:rPr lang="en-GB" sz="2800" smtClean="0"/>
              <a:t>Genetic counselling and screening</a:t>
            </a:r>
          </a:p>
          <a:p>
            <a:pPr lvl="1" eaLnBrk="1" hangingPunct="1"/>
            <a:r>
              <a:rPr lang="en-GB" sz="2400" smtClean="0"/>
              <a:t>Previous genetic diseased affected child</a:t>
            </a:r>
          </a:p>
          <a:p>
            <a:pPr lvl="1" eaLnBrk="1" hangingPunct="1"/>
            <a:r>
              <a:rPr lang="en-GB" sz="2400" smtClean="0"/>
              <a:t>Downs’ syndrome</a:t>
            </a:r>
          </a:p>
          <a:p>
            <a:pPr eaLnBrk="1" hangingPunct="1"/>
            <a:r>
              <a:rPr lang="en-GB" sz="2800" smtClean="0"/>
              <a:t>Pre implantation diagnosis</a:t>
            </a:r>
          </a:p>
          <a:p>
            <a:pPr lvl="1" eaLnBrk="1" hangingPunct="1"/>
            <a:r>
              <a:rPr lang="en-GB" sz="2400" smtClean="0"/>
              <a:t>Con-sanguinous marriages</a:t>
            </a:r>
          </a:p>
          <a:p>
            <a:pPr lvl="1" eaLnBrk="1" hangingPunct="1"/>
            <a:r>
              <a:rPr lang="en-GB" sz="2400" smtClean="0"/>
              <a:t>Haemoglobinopathies</a:t>
            </a:r>
          </a:p>
          <a:p>
            <a:pPr eaLnBrk="1" hangingPunct="1"/>
            <a:r>
              <a:rPr lang="en-GB" sz="2800" smtClean="0"/>
              <a:t>Prospective or existing parents with a family history of a genetic disorder, and those who are concerned about familial disease or disabilities.</a:t>
            </a:r>
          </a:p>
          <a:p>
            <a:pPr eaLnBrk="1" hangingPunct="1">
              <a:buFont typeface="Wingdings" pitchFamily="2" charset="2"/>
              <a:buNone/>
            </a:pPr>
            <a:endParaRPr lang="en-GB" smtClean="0"/>
          </a:p>
          <a:p>
            <a:pPr eaLnBrk="1" hangingPunct="1"/>
            <a:endParaRPr lang="en-GB"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ormAutofit fontScale="90000"/>
          </a:bodyPr>
          <a:lstStyle/>
          <a:p>
            <a:pPr eaLnBrk="1" hangingPunct="1">
              <a:defRPr/>
            </a:pPr>
            <a:r>
              <a:rPr lang="en-GB" sz="3800" smtClean="0"/>
              <a:t/>
            </a:r>
            <a:br>
              <a:rPr lang="en-GB" sz="3800" smtClean="0"/>
            </a:br>
            <a:r>
              <a:rPr lang="en-GB" sz="3800" smtClean="0"/>
              <a:t>Folic acid</a:t>
            </a:r>
            <a:br>
              <a:rPr lang="en-GB" sz="3800" smtClean="0"/>
            </a:br>
            <a:endParaRPr lang="en-GB" sz="3800" smtClean="0"/>
          </a:p>
        </p:txBody>
      </p:sp>
      <p:sp>
        <p:nvSpPr>
          <p:cNvPr id="22531" name="Content Placeholder 2"/>
          <p:cNvSpPr>
            <a:spLocks noGrp="1"/>
          </p:cNvSpPr>
          <p:nvPr>
            <p:ph idx="4294967295"/>
          </p:nvPr>
        </p:nvSpPr>
        <p:spPr/>
        <p:txBody>
          <a:bodyPr/>
          <a:lstStyle/>
          <a:p>
            <a:pPr eaLnBrk="1" hangingPunct="1"/>
            <a:r>
              <a:rPr lang="en-GB" sz="2400" smtClean="0"/>
              <a:t>Supplementation with folic acid is one of the most significant preventative interventions for NTD available in the preconceptual/antenatal period</a:t>
            </a:r>
          </a:p>
          <a:p>
            <a:pPr eaLnBrk="1" hangingPunct="1"/>
            <a:endParaRPr lang="en-GB" sz="2400" smtClean="0"/>
          </a:p>
          <a:p>
            <a:pPr eaLnBrk="1" hangingPunct="1">
              <a:buFont typeface="Wingdings" pitchFamily="2" charset="2"/>
              <a:buNone/>
            </a:pPr>
            <a:r>
              <a:rPr lang="en-GB" sz="2100" smtClean="0"/>
              <a:t>  </a:t>
            </a:r>
            <a:r>
              <a:rPr lang="en-GB" sz="1800" smtClean="0"/>
              <a:t>Periconceptional Folic Acid and Food Fortification in the Prevention of </a:t>
            </a:r>
          </a:p>
          <a:p>
            <a:pPr eaLnBrk="1" hangingPunct="1">
              <a:buFont typeface="Wingdings" pitchFamily="2" charset="2"/>
              <a:buNone/>
            </a:pPr>
            <a:r>
              <a:rPr lang="en-GB" sz="1800" smtClean="0"/>
              <a:t>  Neural tube defects</a:t>
            </a:r>
          </a:p>
          <a:p>
            <a:pPr eaLnBrk="1" hangingPunct="1">
              <a:buFont typeface="Wingdings" pitchFamily="2" charset="2"/>
              <a:buNone/>
            </a:pPr>
            <a:r>
              <a:rPr lang="en-GB" sz="1800" smtClean="0"/>
              <a:t>  Royal College of Obstetricians and Gynaecologists (2003)</a:t>
            </a:r>
          </a:p>
          <a:p>
            <a:pPr eaLnBrk="1" hangingPunct="1">
              <a:buFont typeface="Wingdings" pitchFamily="2" charset="2"/>
              <a:buNone/>
            </a:pPr>
            <a:endParaRPr lang="en-GB" sz="2100" smtClean="0"/>
          </a:p>
          <a:p>
            <a:pPr eaLnBrk="1" hangingPunct="1"/>
            <a:r>
              <a:rPr lang="en-GB" sz="2400" smtClean="0"/>
              <a:t>Diet alone (e.g. green vegetables, fortified cereals) does not reliably supply adequate folic acid.</a:t>
            </a:r>
          </a:p>
          <a:p>
            <a:pPr eaLnBrk="1" hangingPunct="1">
              <a:buFont typeface="Wingdings" pitchFamily="2" charset="2"/>
              <a:buNone/>
            </a:pPr>
            <a:endParaRPr lang="en-GB" sz="2400"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idx="4294967295"/>
          </p:nvPr>
        </p:nvSpPr>
        <p:spPr/>
        <p:txBody>
          <a:bodyPr/>
          <a:lstStyle/>
          <a:p>
            <a:pPr eaLnBrk="1" hangingPunct="1"/>
            <a:r>
              <a:rPr lang="en-GB" smtClean="0"/>
              <a:t>Folic acid</a:t>
            </a:r>
          </a:p>
        </p:txBody>
      </p:sp>
      <p:sp>
        <p:nvSpPr>
          <p:cNvPr id="23555" name="Content Placeholder 2"/>
          <p:cNvSpPr>
            <a:spLocks noGrp="1"/>
          </p:cNvSpPr>
          <p:nvPr>
            <p:ph idx="4294967295"/>
          </p:nvPr>
        </p:nvSpPr>
        <p:spPr/>
        <p:txBody>
          <a:bodyPr/>
          <a:lstStyle/>
          <a:p>
            <a:pPr eaLnBrk="1" hangingPunct="1"/>
            <a:r>
              <a:rPr lang="en-GB" sz="2400" dirty="0" smtClean="0"/>
              <a:t>There is also some evidence suggesting risk of other structural anomalies, </a:t>
            </a:r>
            <a:r>
              <a:rPr lang="en-GB" sz="2400" dirty="0" err="1" smtClean="0"/>
              <a:t>i.e</a:t>
            </a:r>
            <a:r>
              <a:rPr lang="en-GB" sz="2400" dirty="0" smtClean="0"/>
              <a:t> cardiac or craniofacial abnormalities, may also be ↓ by </a:t>
            </a:r>
            <a:r>
              <a:rPr lang="en-GB" sz="2400" dirty="0" err="1" smtClean="0"/>
              <a:t>folate</a:t>
            </a:r>
            <a:r>
              <a:rPr lang="en-GB" sz="2400" dirty="0" smtClean="0"/>
              <a:t> supplementation.</a:t>
            </a:r>
          </a:p>
          <a:p>
            <a:pPr eaLnBrk="1" hangingPunct="1">
              <a:buFont typeface="Wingdings" pitchFamily="2" charset="2"/>
              <a:buNone/>
            </a:pPr>
            <a:endParaRPr lang="en-GB" sz="2400" dirty="0" smtClean="0"/>
          </a:p>
          <a:p>
            <a:pPr eaLnBrk="1" hangingPunct="1">
              <a:buFont typeface="Wingdings" pitchFamily="2" charset="2"/>
              <a:buNone/>
            </a:pPr>
            <a:r>
              <a:rPr lang="en-GB" sz="1600" dirty="0" err="1" smtClean="0"/>
              <a:t>Finnell</a:t>
            </a:r>
            <a:r>
              <a:rPr lang="en-GB" sz="1600" dirty="0" smtClean="0"/>
              <a:t> R, Shaw G, </a:t>
            </a:r>
            <a:r>
              <a:rPr lang="en-GB" sz="1600" dirty="0" err="1" smtClean="0"/>
              <a:t>Lammer</a:t>
            </a:r>
            <a:r>
              <a:rPr lang="en-GB" sz="1600" dirty="0" smtClean="0"/>
              <a:t> E et al. (2004) Gene-nutrient interactions: importance of </a:t>
            </a:r>
          </a:p>
          <a:p>
            <a:pPr eaLnBrk="1" hangingPunct="1">
              <a:buFont typeface="Wingdings" pitchFamily="2" charset="2"/>
              <a:buNone/>
            </a:pPr>
            <a:r>
              <a:rPr lang="en-GB" sz="1600" dirty="0" err="1" smtClean="0"/>
              <a:t>folates</a:t>
            </a:r>
            <a:r>
              <a:rPr lang="en-GB" sz="1600" dirty="0" smtClean="0"/>
              <a:t> and </a:t>
            </a:r>
            <a:r>
              <a:rPr lang="en-GB" sz="1600" dirty="0" err="1" smtClean="0"/>
              <a:t>retinoids</a:t>
            </a:r>
            <a:r>
              <a:rPr lang="en-GB" sz="1600" dirty="0" smtClean="0"/>
              <a:t> during early embryogenesis. </a:t>
            </a:r>
          </a:p>
          <a:p>
            <a:pPr eaLnBrk="1" hangingPunct="1">
              <a:buFont typeface="Wingdings" pitchFamily="2" charset="2"/>
              <a:buNone/>
            </a:pPr>
            <a:r>
              <a:rPr lang="en-GB" sz="1600" dirty="0" err="1" smtClean="0"/>
              <a:t>Toxicol</a:t>
            </a:r>
            <a:r>
              <a:rPr lang="en-GB" sz="1600" dirty="0" smtClean="0"/>
              <a:t> </a:t>
            </a:r>
            <a:r>
              <a:rPr lang="en-GB" sz="1600" dirty="0" err="1" smtClean="0"/>
              <a:t>Appl</a:t>
            </a:r>
            <a:r>
              <a:rPr lang="en-GB" sz="1600" dirty="0" smtClean="0"/>
              <a:t> </a:t>
            </a:r>
            <a:r>
              <a:rPr lang="en-GB" sz="1600" dirty="0" err="1" smtClean="0"/>
              <a:t>Pharmacol</a:t>
            </a:r>
            <a:r>
              <a:rPr lang="en-GB" sz="1600" dirty="0" smtClean="0"/>
              <a:t> 198(2), 75–85</a:t>
            </a:r>
          </a:p>
          <a:p>
            <a:pPr eaLnBrk="1" hangingPunct="1">
              <a:buFont typeface="Wingdings" pitchFamily="2" charset="2"/>
              <a:buNone/>
            </a:pPr>
            <a:endParaRPr lang="en-GB" sz="1500" dirty="0" smtClean="0"/>
          </a:p>
          <a:p>
            <a:pPr eaLnBrk="1" hangingPunct="1"/>
            <a:r>
              <a:rPr lang="en-GB" sz="2400" dirty="0" smtClean="0"/>
              <a:t>All women should take at least 400mcg/day  or 5mg whilst trying to become pregnant and for at least the first three months of pregnancy to reduce the risk of NTD.</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idx="4294967295"/>
          </p:nvPr>
        </p:nvSpPr>
        <p:spPr/>
        <p:txBody>
          <a:bodyPr/>
          <a:lstStyle/>
          <a:p>
            <a:pPr eaLnBrk="1" hangingPunct="1"/>
            <a:r>
              <a:rPr lang="en-GB" smtClean="0"/>
              <a:t>Folic acid</a:t>
            </a:r>
          </a:p>
        </p:txBody>
      </p:sp>
      <p:sp>
        <p:nvSpPr>
          <p:cNvPr id="24579" name="Content Placeholder 2"/>
          <p:cNvSpPr>
            <a:spLocks noGrp="1"/>
          </p:cNvSpPr>
          <p:nvPr>
            <p:ph idx="4294967295"/>
          </p:nvPr>
        </p:nvSpPr>
        <p:spPr/>
        <p:txBody>
          <a:bodyPr/>
          <a:lstStyle/>
          <a:p>
            <a:pPr eaLnBrk="1" hangingPunct="1"/>
            <a:r>
              <a:rPr lang="en-GB" sz="2400" dirty="0" smtClean="0"/>
              <a:t>Where either partner has a NTD or has already had a pregnancy affected by NTD, or who are at a higher risk should be prescribed 5 mg/day. </a:t>
            </a:r>
          </a:p>
          <a:p>
            <a:pPr eaLnBrk="1" hangingPunct="1"/>
            <a:r>
              <a:rPr lang="en-GB" sz="2400" dirty="0" smtClean="0"/>
              <a:t>Higher risk of NTD is associated with:</a:t>
            </a:r>
          </a:p>
          <a:p>
            <a:pPr lvl="1" eaLnBrk="1" hangingPunct="1"/>
            <a:r>
              <a:rPr lang="en-GB" sz="2000" dirty="0" smtClean="0"/>
              <a:t>Liver disease, mal-absorption (e.g. </a:t>
            </a:r>
            <a:r>
              <a:rPr lang="en-GB" sz="2000" dirty="0" err="1" smtClean="0"/>
              <a:t>coeliac</a:t>
            </a:r>
            <a:r>
              <a:rPr lang="en-GB" sz="2000" dirty="0" smtClean="0"/>
              <a:t> disease), </a:t>
            </a:r>
          </a:p>
          <a:p>
            <a:pPr lvl="1" eaLnBrk="1" hangingPunct="1"/>
            <a:r>
              <a:rPr lang="en-GB" sz="2000" dirty="0" smtClean="0"/>
              <a:t>Family history of NTD</a:t>
            </a:r>
          </a:p>
          <a:p>
            <a:pPr lvl="1" eaLnBrk="1" hangingPunct="1"/>
            <a:r>
              <a:rPr lang="en-GB" sz="2000" dirty="0" smtClean="0"/>
              <a:t>Anti-epileptic medication </a:t>
            </a:r>
          </a:p>
          <a:p>
            <a:pPr lvl="1" eaLnBrk="1" hangingPunct="1"/>
            <a:r>
              <a:rPr lang="en-GB" sz="2000" dirty="0" smtClean="0"/>
              <a:t>Renal dialysis </a:t>
            </a:r>
          </a:p>
          <a:p>
            <a:pPr lvl="1" eaLnBrk="1" hangingPunct="1"/>
            <a:r>
              <a:rPr lang="en-GB" sz="2000" dirty="0" smtClean="0"/>
              <a:t>Diabetes (type 1 or 2) </a:t>
            </a:r>
          </a:p>
          <a:p>
            <a:pPr lvl="1" eaLnBrk="1" hangingPunct="1"/>
            <a:r>
              <a:rPr lang="en-GB" sz="2000" dirty="0" smtClean="0"/>
              <a:t>Sickle cell anaemia or </a:t>
            </a:r>
            <a:r>
              <a:rPr lang="en-GB" sz="2000" dirty="0" err="1" smtClean="0"/>
              <a:t>thallassaemia</a:t>
            </a:r>
            <a:endParaRPr lang="en-GB" sz="2000" dirty="0" smtClean="0"/>
          </a:p>
          <a:p>
            <a:pPr lvl="1" eaLnBrk="1" hangingPunct="1"/>
            <a:r>
              <a:rPr lang="en-GB" sz="2000" dirty="0" smtClean="0"/>
              <a:t>Women with a BMI &gt; 30 kg/m²</a:t>
            </a:r>
          </a:p>
          <a:p>
            <a:pPr eaLnBrk="1" hangingPunct="1"/>
            <a:endParaRPr lang="en-GB" sz="2400" dirty="0" smtClean="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idx="4294967295"/>
          </p:nvPr>
        </p:nvSpPr>
        <p:spPr>
          <a:xfrm>
            <a:off x="195263" y="228600"/>
            <a:ext cx="8015287" cy="679450"/>
          </a:xfrm>
        </p:spPr>
        <p:txBody>
          <a:bodyPr>
            <a:normAutofit fontScale="90000"/>
          </a:bodyPr>
          <a:lstStyle/>
          <a:p>
            <a:pPr eaLnBrk="1" hangingPunct="1"/>
            <a:r>
              <a:rPr lang="en-GB" smtClean="0"/>
              <a:t>Weight</a:t>
            </a:r>
          </a:p>
        </p:txBody>
      </p:sp>
      <p:sp>
        <p:nvSpPr>
          <p:cNvPr id="25603" name="Content Placeholder 2"/>
          <p:cNvSpPr>
            <a:spLocks noGrp="1"/>
          </p:cNvSpPr>
          <p:nvPr>
            <p:ph idx="4294967295"/>
          </p:nvPr>
        </p:nvSpPr>
        <p:spPr>
          <a:xfrm>
            <a:off x="539750" y="1557338"/>
            <a:ext cx="8147050" cy="5111750"/>
          </a:xfrm>
        </p:spPr>
        <p:txBody>
          <a:bodyPr/>
          <a:lstStyle/>
          <a:p>
            <a:pPr eaLnBrk="1" hangingPunct="1">
              <a:lnSpc>
                <a:spcPct val="80000"/>
              </a:lnSpc>
              <a:buFont typeface="Wingdings" pitchFamily="2" charset="2"/>
              <a:buNone/>
            </a:pPr>
            <a:r>
              <a:rPr lang="en-GB" sz="2800" dirty="0" smtClean="0"/>
              <a:t>Obese (BMI ≥30) women should lose weight </a:t>
            </a:r>
          </a:p>
          <a:p>
            <a:pPr eaLnBrk="1" hangingPunct="1">
              <a:lnSpc>
                <a:spcPct val="80000"/>
              </a:lnSpc>
              <a:buFont typeface="Wingdings" pitchFamily="2" charset="2"/>
              <a:buNone/>
            </a:pPr>
            <a:r>
              <a:rPr lang="en-GB" sz="2800" dirty="0" smtClean="0"/>
              <a:t>before becoming pregnant. Associated ↑ risk of  </a:t>
            </a:r>
          </a:p>
          <a:p>
            <a:pPr eaLnBrk="1" hangingPunct="1">
              <a:lnSpc>
                <a:spcPct val="80000"/>
              </a:lnSpc>
            </a:pPr>
            <a:r>
              <a:rPr lang="en-GB" sz="2000" dirty="0" smtClean="0"/>
              <a:t>Neural tube defect</a:t>
            </a:r>
          </a:p>
          <a:p>
            <a:pPr eaLnBrk="1" hangingPunct="1">
              <a:lnSpc>
                <a:spcPct val="80000"/>
              </a:lnSpc>
            </a:pPr>
            <a:r>
              <a:rPr lang="en-GB" sz="2000" dirty="0" smtClean="0"/>
              <a:t>Preterm delivery</a:t>
            </a:r>
          </a:p>
          <a:p>
            <a:pPr eaLnBrk="1" hangingPunct="1">
              <a:lnSpc>
                <a:spcPct val="80000"/>
              </a:lnSpc>
            </a:pPr>
            <a:r>
              <a:rPr lang="en-GB" sz="2000" dirty="0" smtClean="0"/>
              <a:t>Gestational diabetes </a:t>
            </a:r>
          </a:p>
          <a:p>
            <a:pPr eaLnBrk="1" hangingPunct="1">
              <a:lnSpc>
                <a:spcPct val="80000"/>
              </a:lnSpc>
            </a:pPr>
            <a:r>
              <a:rPr lang="en-GB" sz="2000" dirty="0" smtClean="0"/>
              <a:t>Labour </a:t>
            </a:r>
            <a:r>
              <a:rPr lang="en-GB" sz="2000" dirty="0" err="1" smtClean="0"/>
              <a:t>dystocia</a:t>
            </a:r>
            <a:r>
              <a:rPr lang="en-GB" sz="2000" dirty="0" smtClean="0"/>
              <a:t> and shoulder </a:t>
            </a:r>
            <a:r>
              <a:rPr lang="en-GB" sz="2000" dirty="0" err="1" smtClean="0"/>
              <a:t>dystocia</a:t>
            </a:r>
            <a:endParaRPr lang="en-GB" sz="2000" dirty="0" smtClean="0"/>
          </a:p>
          <a:p>
            <a:pPr eaLnBrk="1" hangingPunct="1">
              <a:lnSpc>
                <a:spcPct val="80000"/>
              </a:lnSpc>
            </a:pPr>
            <a:r>
              <a:rPr lang="en-GB" sz="2000" dirty="0" smtClean="0"/>
              <a:t>Anaesthetic complications </a:t>
            </a:r>
          </a:p>
          <a:p>
            <a:pPr eaLnBrk="1" hangingPunct="1">
              <a:lnSpc>
                <a:spcPct val="80000"/>
              </a:lnSpc>
            </a:pPr>
            <a:r>
              <a:rPr lang="en-GB" sz="2000" dirty="0" smtClean="0"/>
              <a:t>Caesarean delivery</a:t>
            </a:r>
          </a:p>
          <a:p>
            <a:pPr eaLnBrk="1" hangingPunct="1">
              <a:lnSpc>
                <a:spcPct val="80000"/>
              </a:lnSpc>
            </a:pPr>
            <a:r>
              <a:rPr lang="en-GB" sz="2000" dirty="0" smtClean="0"/>
              <a:t>Hypertension </a:t>
            </a:r>
          </a:p>
          <a:p>
            <a:pPr eaLnBrk="1" hangingPunct="1">
              <a:lnSpc>
                <a:spcPct val="80000"/>
              </a:lnSpc>
            </a:pPr>
            <a:r>
              <a:rPr lang="en-GB" sz="2000" dirty="0" err="1" smtClean="0"/>
              <a:t>Thromboembolic</a:t>
            </a:r>
            <a:r>
              <a:rPr lang="en-GB" sz="2000" dirty="0" smtClean="0"/>
              <a:t> disease</a:t>
            </a:r>
          </a:p>
          <a:p>
            <a:pPr eaLnBrk="1" hangingPunct="1">
              <a:lnSpc>
                <a:spcPct val="80000"/>
              </a:lnSpc>
              <a:buFont typeface="Wingdings" pitchFamily="2" charset="2"/>
              <a:buNone/>
            </a:pPr>
            <a:endParaRPr lang="en-GB" sz="800" dirty="0" smtClean="0"/>
          </a:p>
          <a:p>
            <a:pPr eaLnBrk="1" hangingPunct="1">
              <a:lnSpc>
                <a:spcPct val="80000"/>
              </a:lnSpc>
              <a:buFont typeface="Wingdings" pitchFamily="2" charset="2"/>
              <a:buNone/>
            </a:pPr>
            <a:endParaRPr lang="en-GB" sz="1100" dirty="0" smtClean="0"/>
          </a:p>
          <a:p>
            <a:pPr eaLnBrk="1" hangingPunct="1">
              <a:lnSpc>
                <a:spcPct val="80000"/>
              </a:lnSpc>
              <a:buFont typeface="Wingdings" pitchFamily="2" charset="2"/>
              <a:buNone/>
            </a:pPr>
            <a:endParaRPr lang="en-GB" sz="1000" dirty="0" smtClean="0"/>
          </a:p>
          <a:p>
            <a:pPr eaLnBrk="1" hangingPunct="1">
              <a:lnSpc>
                <a:spcPct val="80000"/>
              </a:lnSpc>
            </a:pPr>
            <a:endParaRPr lang="en-GB" sz="1000" dirty="0" smtClean="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issues</a:t>
            </a:r>
            <a:endParaRPr lang="en-US" dirty="0"/>
          </a:p>
        </p:txBody>
      </p:sp>
      <p:sp>
        <p:nvSpPr>
          <p:cNvPr id="3" name="Content Placeholder 2"/>
          <p:cNvSpPr>
            <a:spLocks noGrp="1"/>
          </p:cNvSpPr>
          <p:nvPr>
            <p:ph idx="1"/>
          </p:nvPr>
        </p:nvSpPr>
        <p:spPr/>
        <p:txBody>
          <a:bodyPr/>
          <a:lstStyle/>
          <a:p>
            <a:r>
              <a:rPr lang="en-US" dirty="0" smtClean="0"/>
              <a:t>Patient not in optimal health would require</a:t>
            </a:r>
          </a:p>
          <a:p>
            <a:pPr>
              <a:buNone/>
            </a:pPr>
            <a:r>
              <a:rPr lang="en-US" dirty="0"/>
              <a:t> </a:t>
            </a:r>
            <a:r>
              <a:rPr lang="en-US" dirty="0" smtClean="0"/>
              <a:t>   -contraception</a:t>
            </a:r>
          </a:p>
          <a:p>
            <a:pPr>
              <a:buNone/>
            </a:pPr>
            <a:r>
              <a:rPr lang="en-US" dirty="0"/>
              <a:t> </a:t>
            </a:r>
            <a:r>
              <a:rPr lang="en-US" dirty="0" smtClean="0"/>
              <a:t>   - other members of staff in the hospital or referral to other centers for optimal treatment</a:t>
            </a:r>
          </a:p>
          <a:p>
            <a:pPr>
              <a:buNone/>
            </a:pPr>
            <a:r>
              <a:rPr lang="en-US" dirty="0"/>
              <a:t> </a:t>
            </a:r>
            <a:r>
              <a:rPr lang="en-US" dirty="0" smtClean="0"/>
              <a:t>  - dietary advise and folic acid</a:t>
            </a:r>
          </a:p>
          <a:p>
            <a:pPr>
              <a:buNone/>
            </a:pPr>
            <a:r>
              <a:rPr lang="en-US" dirty="0"/>
              <a:t> </a:t>
            </a:r>
            <a:r>
              <a:rPr lang="en-US" dirty="0" smtClean="0"/>
              <a:t>  - vaccination and other RCH services should be offered.</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ANTENATAL CARE (ANC)</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smtClean="0"/>
              <a:t>Pre conception Care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6"/>
          <p:cNvSpPr>
            <a:spLocks noGrp="1" noChangeArrowheads="1"/>
          </p:cNvSpPr>
          <p:nvPr>
            <p:ph type="title"/>
          </p:nvPr>
        </p:nvSpPr>
        <p:spPr/>
        <p:txBody>
          <a:bodyPr/>
          <a:lstStyle/>
          <a:p>
            <a:pPr eaLnBrk="1" hangingPunct="1"/>
            <a:r>
              <a:rPr lang="en-GB" smtClean="0"/>
              <a:t>Antenatal care with a midwife</a:t>
            </a:r>
            <a:endParaRPr lang="en-US" smtClean="0"/>
          </a:p>
        </p:txBody>
      </p:sp>
      <p:pic>
        <p:nvPicPr>
          <p:cNvPr id="55299" name="Picture 5" descr="Antenatal class for expectant"/>
          <p:cNvPicPr>
            <a:picLocks noChangeAspect="1" noChangeArrowheads="1"/>
          </p:cNvPicPr>
          <p:nvPr/>
        </p:nvPicPr>
        <p:blipFill>
          <a:blip r:embed="rId2"/>
          <a:srcRect/>
          <a:stretch>
            <a:fillRect/>
          </a:stretch>
        </p:blipFill>
        <p:spPr bwMode="auto">
          <a:xfrm>
            <a:off x="1763713" y="1628775"/>
            <a:ext cx="4953000" cy="371475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Aims and objectives of ANC</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Is essentially a screening test</a:t>
            </a:r>
          </a:p>
          <a:p>
            <a:r>
              <a:rPr lang="en-GB" dirty="0" smtClean="0"/>
              <a:t>Screening for maternal and fetal disorder on each visit</a:t>
            </a:r>
          </a:p>
          <a:p>
            <a:r>
              <a:rPr lang="en-GB" dirty="0" smtClean="0"/>
              <a:t>Diagnosis and management of pre-existing maternal medical disorder</a:t>
            </a:r>
          </a:p>
          <a:p>
            <a:r>
              <a:rPr lang="en-GB" dirty="0" smtClean="0"/>
              <a:t>Early identification of obstetric complications</a:t>
            </a:r>
          </a:p>
          <a:p>
            <a:r>
              <a:rPr lang="en-GB" dirty="0" smtClean="0"/>
              <a:t>Planning for labour and delivery including other RCH programmes in the postpartum e.g. FP </a:t>
            </a:r>
          </a:p>
          <a:p>
            <a:r>
              <a:rPr lang="en-GB" dirty="0" smtClean="0"/>
              <a:t>Provision of IEC </a:t>
            </a:r>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idx="4294967295"/>
          </p:nvPr>
        </p:nvSpPr>
        <p:spPr/>
        <p:txBody>
          <a:bodyPr/>
          <a:lstStyle/>
          <a:p>
            <a:pPr eaLnBrk="1" hangingPunct="1"/>
            <a:r>
              <a:rPr lang="en-GB" smtClean="0"/>
              <a:t>Screening</a:t>
            </a:r>
          </a:p>
        </p:txBody>
      </p:sp>
      <p:sp>
        <p:nvSpPr>
          <p:cNvPr id="33795" name="Content Placeholder 2"/>
          <p:cNvSpPr>
            <a:spLocks noGrp="1"/>
          </p:cNvSpPr>
          <p:nvPr>
            <p:ph idx="4294967295"/>
          </p:nvPr>
        </p:nvSpPr>
        <p:spPr/>
        <p:txBody>
          <a:bodyPr/>
          <a:lstStyle/>
          <a:p>
            <a:pPr eaLnBrk="1" hangingPunct="1"/>
            <a:r>
              <a:rPr lang="en-GB" sz="2800" smtClean="0"/>
              <a:t>Anaemia – Booking and 28 weeks – reference value &lt;11g/dl and 10.5g/dl respectively</a:t>
            </a:r>
          </a:p>
          <a:p>
            <a:pPr eaLnBrk="1" hangingPunct="1"/>
            <a:r>
              <a:rPr lang="en-GB" sz="2800" smtClean="0"/>
              <a:t>Blood group and Rhesus compatibility</a:t>
            </a:r>
          </a:p>
          <a:p>
            <a:pPr eaLnBrk="1" hangingPunct="1"/>
            <a:r>
              <a:rPr lang="en-GB" sz="2800" smtClean="0"/>
              <a:t>Rh Negative – anti D prophylaxis at 28 weeks</a:t>
            </a:r>
          </a:p>
          <a:p>
            <a:pPr eaLnBrk="1" hangingPunct="1"/>
            <a:r>
              <a:rPr lang="en-GB" sz="2800" smtClean="0"/>
              <a:t>Haemoglobinopathies – Booking</a:t>
            </a:r>
          </a:p>
          <a:p>
            <a:pPr eaLnBrk="1" hangingPunct="1"/>
            <a:r>
              <a:rPr lang="en-GB" sz="2800" smtClean="0"/>
              <a:t>Treatment for malaria</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idx="4294967295"/>
          </p:nvPr>
        </p:nvSpPr>
        <p:spPr/>
        <p:txBody>
          <a:bodyPr/>
          <a:lstStyle/>
          <a:p>
            <a:pPr eaLnBrk="1" hangingPunct="1"/>
            <a:r>
              <a:rPr lang="en-GB" smtClean="0"/>
              <a:t>Infection Screen</a:t>
            </a:r>
          </a:p>
        </p:txBody>
      </p:sp>
      <p:sp>
        <p:nvSpPr>
          <p:cNvPr id="34819" name="Content Placeholder 2"/>
          <p:cNvSpPr>
            <a:spLocks noGrp="1"/>
          </p:cNvSpPr>
          <p:nvPr>
            <p:ph idx="4294967295"/>
          </p:nvPr>
        </p:nvSpPr>
        <p:spPr/>
        <p:txBody>
          <a:bodyPr/>
          <a:lstStyle/>
          <a:p>
            <a:pPr eaLnBrk="1" hangingPunct="1"/>
            <a:r>
              <a:rPr lang="en-GB" sz="2800" smtClean="0"/>
              <a:t>Urine MCS</a:t>
            </a:r>
          </a:p>
          <a:p>
            <a:pPr eaLnBrk="1" hangingPunct="1"/>
            <a:r>
              <a:rPr lang="en-GB" sz="2800" smtClean="0"/>
              <a:t>Hepatitis B</a:t>
            </a:r>
          </a:p>
          <a:p>
            <a:pPr eaLnBrk="1" hangingPunct="1"/>
            <a:r>
              <a:rPr lang="en-GB" sz="2800" smtClean="0"/>
              <a:t>Syphyllis</a:t>
            </a:r>
          </a:p>
          <a:p>
            <a:pPr eaLnBrk="1" hangingPunct="1"/>
            <a:r>
              <a:rPr lang="en-GB" sz="2800" smtClean="0"/>
              <a:t>HIV</a:t>
            </a:r>
          </a:p>
          <a:p>
            <a:pPr eaLnBrk="1" hangingPunct="1"/>
            <a:r>
              <a:rPr lang="en-GB" sz="2800" smtClean="0"/>
              <a:t>Rubella</a:t>
            </a:r>
          </a:p>
          <a:p>
            <a:pPr eaLnBrk="1" hangingPunct="1"/>
            <a:r>
              <a:rPr lang="en-GB" sz="2800" smtClean="0"/>
              <a:t>Non routine: BV, Chlamydia, CMV, Toxoplasmosis, Beta haemolytic streptococus</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ANC INFORMATION</a:t>
            </a:r>
            <a:endParaRPr lang="en-US" dirty="0"/>
          </a:p>
        </p:txBody>
      </p:sp>
      <p:sp>
        <p:nvSpPr>
          <p:cNvPr id="3" name="Content Placeholder 2"/>
          <p:cNvSpPr>
            <a:spLocks noGrp="1"/>
          </p:cNvSpPr>
          <p:nvPr>
            <p:ph idx="1"/>
          </p:nvPr>
        </p:nvSpPr>
        <p:spPr>
          <a:xfrm>
            <a:off x="457200" y="1219200"/>
            <a:ext cx="8229600" cy="4906963"/>
          </a:xfrm>
        </p:spPr>
        <p:txBody>
          <a:bodyPr>
            <a:noAutofit/>
          </a:bodyPr>
          <a:lstStyle/>
          <a:p>
            <a:r>
              <a:rPr lang="en-US" sz="2400" dirty="0" smtClean="0"/>
              <a:t>pregnancy is a normal physiological process and that, as such, any interventions offered should have known benefits and be acceptable to pregnant women.</a:t>
            </a:r>
          </a:p>
          <a:p>
            <a:r>
              <a:rPr lang="en-US" sz="2400" dirty="0" smtClean="0"/>
              <a:t>Pregnant women should be offered information based on the current available evidence together with support to enable them to make informed decisions about their care.</a:t>
            </a:r>
          </a:p>
          <a:p>
            <a:r>
              <a:rPr lang="en-US" sz="2400" dirty="0" smtClean="0"/>
              <a:t>Booking (ideally by 10 weeks): breast feeding, pelvic floor exercise, folic acid400 micrograms per day or 5mg., </a:t>
            </a:r>
            <a:r>
              <a:rPr lang="en-US" sz="2400" dirty="0" err="1" smtClean="0"/>
              <a:t>vit</a:t>
            </a:r>
            <a:r>
              <a:rPr lang="en-US" sz="2400" dirty="0" smtClean="0"/>
              <a:t> D rich food, blood and urine tests, dating scan, prophylaxis: malaria, tetanus; </a:t>
            </a:r>
            <a:r>
              <a:rPr lang="en-US" sz="2400" dirty="0" err="1" smtClean="0"/>
              <a:t>fe</a:t>
            </a:r>
            <a:r>
              <a:rPr lang="en-US" sz="2400" dirty="0" smtClean="0"/>
              <a:t> supplements, </a:t>
            </a:r>
          </a:p>
          <a:p>
            <a:r>
              <a:rPr lang="en-US" sz="2400" dirty="0" smtClean="0"/>
              <a:t>Maternity services should have a system in place whereby women carry their own case notes.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ANC INFORMATION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Vitamin A supplementation (intake above 700 micrograms) might be </a:t>
            </a:r>
            <a:r>
              <a:rPr lang="en-US" dirty="0" err="1" smtClean="0"/>
              <a:t>teratogenic</a:t>
            </a:r>
            <a:r>
              <a:rPr lang="en-US" dirty="0" smtClean="0"/>
              <a:t> and should therefore be avoided. </a:t>
            </a:r>
          </a:p>
          <a:p>
            <a:r>
              <a:rPr lang="en-US" dirty="0" smtClean="0"/>
              <a:t>Prescription medicines should be used as little as possible during pregnancy and should be limited to circumstances in which the benefit outweighs the risk</a:t>
            </a:r>
          </a:p>
          <a:p>
            <a:r>
              <a:rPr lang="en-US" dirty="0" smtClean="0"/>
              <a:t>Do moderate course of exercise and have sexual intercourse</a:t>
            </a:r>
          </a:p>
          <a:p>
            <a:r>
              <a:rPr lang="en-US" dirty="0" smtClean="0"/>
              <a:t>Increased vaginal discharge is a common physiological change that occurs during pregnancy. If it is associated with itch, soreness, offensive smell or pain on passing urine there may be an infective cause and investigation should occur.</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ANC INFORMATION</a:t>
            </a:r>
            <a:endParaRPr lang="en-US" dirty="0"/>
          </a:p>
        </p:txBody>
      </p:sp>
      <p:sp>
        <p:nvSpPr>
          <p:cNvPr id="3" name="Content Placeholder 2"/>
          <p:cNvSpPr>
            <a:spLocks noGrp="1"/>
          </p:cNvSpPr>
          <p:nvPr>
            <p:ph idx="1"/>
          </p:nvPr>
        </p:nvSpPr>
        <p:spPr/>
        <p:txBody>
          <a:bodyPr>
            <a:normAutofit fontScale="92500" lnSpcReduction="20000"/>
          </a:bodyPr>
          <a:lstStyle/>
          <a:p>
            <a:r>
              <a:rPr lang="en-GB" dirty="0" smtClean="0"/>
              <a:t>Although only a small number of women are diagnosed with syphilis during pregnancy,</a:t>
            </a:r>
            <a:br>
              <a:rPr lang="en-GB" dirty="0" smtClean="0"/>
            </a:br>
            <a:r>
              <a:rPr lang="en-GB" dirty="0" smtClean="0"/>
              <a:t>the vertical transmission to the fetus has serious consequences. </a:t>
            </a:r>
          </a:p>
          <a:p>
            <a:r>
              <a:rPr lang="en-GB" dirty="0" smtClean="0"/>
              <a:t>This transmission to the fetus can easily</a:t>
            </a:r>
            <a:br>
              <a:rPr lang="en-GB" dirty="0" smtClean="0"/>
            </a:br>
            <a:r>
              <a:rPr lang="en-GB" dirty="0" smtClean="0"/>
              <a:t>be prevented by treatment of the mother with antibiotics. </a:t>
            </a:r>
          </a:p>
          <a:p>
            <a:r>
              <a:rPr lang="en-GB" dirty="0" smtClean="0"/>
              <a:t>Similarly neonatal tetanus is rare because of effective vaccination protocol of T.T during pregnancy; this should continue to avoid resurgence </a:t>
            </a:r>
            <a:endParaRPr lang="en-US" dirty="0" smtClean="0"/>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Frequency of antenatal appointments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 schedule of antenatal appointments should be determined by the function of the appointments.</a:t>
            </a:r>
          </a:p>
          <a:p>
            <a:r>
              <a:rPr lang="en-US" dirty="0" smtClean="0"/>
              <a:t>For a woman who is </a:t>
            </a:r>
            <a:r>
              <a:rPr lang="en-US" dirty="0" err="1" smtClean="0"/>
              <a:t>nulliparous</a:t>
            </a:r>
            <a:r>
              <a:rPr lang="en-US" dirty="0" smtClean="0"/>
              <a:t> with an uncomplicated pregnancy, a schedule of 10 appointments should be adequate. </a:t>
            </a:r>
          </a:p>
          <a:p>
            <a:r>
              <a:rPr lang="en-US" dirty="0" smtClean="0"/>
              <a:t>For a woman who is </a:t>
            </a:r>
            <a:r>
              <a:rPr lang="en-US" dirty="0" err="1" smtClean="0"/>
              <a:t>parous</a:t>
            </a:r>
            <a:r>
              <a:rPr lang="en-US" dirty="0" smtClean="0"/>
              <a:t> with an uncomplicated pregnancy, a schedule of 7 appointments should be adequate.</a:t>
            </a:r>
          </a:p>
          <a:p>
            <a:r>
              <a:rPr lang="en-GB" dirty="0" smtClean="0"/>
              <a:t> There are several classifications of antenatal</a:t>
            </a:r>
            <a:br>
              <a:rPr lang="en-GB" dirty="0" smtClean="0"/>
            </a:br>
            <a:r>
              <a:rPr lang="en-GB" dirty="0" smtClean="0"/>
              <a:t>care; if the women have community care, then the lead clinician would be the community midwife.</a:t>
            </a:r>
            <a:endParaRPr lang="en-US" dirty="0" smtClean="0"/>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Focused antenatal care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Evidence-based care</a:t>
            </a:r>
          </a:p>
          <a:p>
            <a:r>
              <a:rPr lang="en-US" dirty="0" smtClean="0"/>
              <a:t>Client-centered care</a:t>
            </a:r>
          </a:p>
          <a:p>
            <a:r>
              <a:rPr lang="en-US" dirty="0" smtClean="0"/>
              <a:t>Goal-directed care</a:t>
            </a:r>
          </a:p>
          <a:p>
            <a:r>
              <a:rPr lang="en-US" dirty="0" smtClean="0"/>
              <a:t>Provided by skilled health providers</a:t>
            </a:r>
          </a:p>
          <a:p>
            <a:r>
              <a:rPr lang="en-US" dirty="0" smtClean="0"/>
              <a:t>Emphasis on quality rather than frequency of visits</a:t>
            </a:r>
          </a:p>
          <a:p>
            <a:r>
              <a:rPr lang="en-US" dirty="0" smtClean="0"/>
              <a:t>Requires the use of a triage form</a:t>
            </a:r>
          </a:p>
          <a:p>
            <a:r>
              <a:rPr lang="en-US" dirty="0" smtClean="0"/>
              <a:t>Only qualified mothers(no abnormal condition) will have only 4 visits</a:t>
            </a:r>
          </a:p>
          <a:p>
            <a:r>
              <a:rPr lang="en-US" dirty="0" smtClean="0"/>
              <a:t>1</a:t>
            </a:r>
            <a:r>
              <a:rPr lang="en-US" baseline="30000" dirty="0" smtClean="0"/>
              <a:t>st</a:t>
            </a:r>
            <a:r>
              <a:rPr lang="en-US" dirty="0" smtClean="0"/>
              <a:t> visit within 12 weeks of pregnancy; 2</a:t>
            </a:r>
            <a:r>
              <a:rPr lang="en-US" baseline="30000" dirty="0" smtClean="0"/>
              <a:t>nd</a:t>
            </a:r>
            <a:r>
              <a:rPr lang="en-US" dirty="0" smtClean="0"/>
              <a:t> visit at 26 weeks; 3</a:t>
            </a:r>
            <a:r>
              <a:rPr lang="en-US" baseline="30000" dirty="0" smtClean="0"/>
              <a:t>rd</a:t>
            </a:r>
            <a:r>
              <a:rPr lang="en-US" dirty="0" smtClean="0"/>
              <a:t> visit at 32 weeks; 4</a:t>
            </a:r>
            <a:r>
              <a:rPr lang="en-US" baseline="30000" dirty="0" smtClean="0"/>
              <a:t>th</a:t>
            </a:r>
            <a:r>
              <a:rPr lang="en-US" dirty="0" smtClean="0"/>
              <a:t> visit at 36-38weeks; if labour did not occur patient to return at 41weeks</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Prenatal Diagnosis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idx="4294967295"/>
          </p:nvPr>
        </p:nvSpPr>
        <p:spPr/>
        <p:txBody>
          <a:bodyPr/>
          <a:lstStyle/>
          <a:p>
            <a:pPr eaLnBrk="1" hangingPunct="1"/>
            <a:r>
              <a:rPr lang="en-GB" smtClean="0"/>
              <a:t>Evidence Base?</a:t>
            </a:r>
          </a:p>
        </p:txBody>
      </p:sp>
      <p:sp>
        <p:nvSpPr>
          <p:cNvPr id="10243" name="Content Placeholder 2"/>
          <p:cNvSpPr>
            <a:spLocks noGrp="1"/>
          </p:cNvSpPr>
          <p:nvPr>
            <p:ph idx="4294967295"/>
          </p:nvPr>
        </p:nvSpPr>
        <p:spPr/>
        <p:txBody>
          <a:bodyPr/>
          <a:lstStyle/>
          <a:p>
            <a:pPr eaLnBrk="1" hangingPunct="1"/>
            <a:r>
              <a:rPr lang="en-GB" sz="2800" smtClean="0"/>
              <a:t>There is clear evidence that the initiation of preconception counselling and care for women with some chronic health conditions, e.g., diabetes, will positively impact pregnancy outcomes </a:t>
            </a:r>
          </a:p>
          <a:p>
            <a:pPr eaLnBrk="1" hangingPunct="1"/>
            <a:r>
              <a:rPr lang="en-GB" sz="2800" smtClean="0"/>
              <a:t>For women with a history of a poor pregnancy outcome in the past, pre- or inter-conceptional intervention strategies have been demonstrated to be effective </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idx="4294967295"/>
          </p:nvPr>
        </p:nvSpPr>
        <p:spPr/>
        <p:txBody>
          <a:bodyPr/>
          <a:lstStyle/>
          <a:p>
            <a:pPr eaLnBrk="1" hangingPunct="1"/>
            <a:r>
              <a:rPr lang="en-GB" smtClean="0"/>
              <a:t>Downs syndrome screening</a:t>
            </a:r>
          </a:p>
        </p:txBody>
      </p:sp>
      <p:sp>
        <p:nvSpPr>
          <p:cNvPr id="47107" name="Content Placeholder 2"/>
          <p:cNvSpPr>
            <a:spLocks noGrp="1"/>
          </p:cNvSpPr>
          <p:nvPr>
            <p:ph idx="4294967295"/>
          </p:nvPr>
        </p:nvSpPr>
        <p:spPr/>
        <p:txBody>
          <a:bodyPr/>
          <a:lstStyle/>
          <a:p>
            <a:pPr eaLnBrk="1" hangingPunct="1">
              <a:lnSpc>
                <a:spcPct val="90000"/>
              </a:lnSpc>
              <a:buFont typeface="Wingdings" pitchFamily="2" charset="2"/>
              <a:buNone/>
            </a:pPr>
            <a:r>
              <a:rPr lang="en-GB" sz="3000" b="1" smtClean="0"/>
              <a:t> &gt;14 weeks to 20 weeks:</a:t>
            </a:r>
          </a:p>
          <a:p>
            <a:pPr eaLnBrk="1" hangingPunct="1">
              <a:lnSpc>
                <a:spcPct val="90000"/>
              </a:lnSpc>
            </a:pPr>
            <a:r>
              <a:rPr lang="en-GB" sz="2400" smtClean="0"/>
              <a:t>Triple or Quadruple test)</a:t>
            </a:r>
          </a:p>
          <a:p>
            <a:pPr lvl="1" eaLnBrk="1" hangingPunct="1">
              <a:lnSpc>
                <a:spcPct val="90000"/>
              </a:lnSpc>
            </a:pPr>
            <a:r>
              <a:rPr lang="en-GB" sz="2000" smtClean="0"/>
              <a:t>B HCG, </a:t>
            </a:r>
          </a:p>
          <a:p>
            <a:pPr lvl="1" eaLnBrk="1" hangingPunct="1">
              <a:lnSpc>
                <a:spcPct val="90000"/>
              </a:lnSpc>
            </a:pPr>
            <a:r>
              <a:rPr lang="en-GB" sz="2000" smtClean="0"/>
              <a:t>Alpha fetoprotein, </a:t>
            </a:r>
          </a:p>
          <a:p>
            <a:pPr lvl="1" eaLnBrk="1" hangingPunct="1">
              <a:lnSpc>
                <a:spcPct val="90000"/>
              </a:lnSpc>
            </a:pPr>
            <a:r>
              <a:rPr lang="en-GB" sz="2000" smtClean="0"/>
              <a:t>Inhibin </a:t>
            </a:r>
          </a:p>
          <a:p>
            <a:pPr lvl="1" eaLnBrk="1" hangingPunct="1">
              <a:lnSpc>
                <a:spcPct val="90000"/>
              </a:lnSpc>
            </a:pPr>
            <a:r>
              <a:rPr lang="en-GB" sz="2000" smtClean="0"/>
              <a:t>estriol</a:t>
            </a:r>
          </a:p>
          <a:p>
            <a:pPr eaLnBrk="1" hangingPunct="1">
              <a:lnSpc>
                <a:spcPct val="90000"/>
              </a:lnSpc>
              <a:buFont typeface="Wingdings" pitchFamily="2" charset="2"/>
              <a:buNone/>
            </a:pPr>
            <a:r>
              <a:rPr lang="en-GB" sz="2400" b="1" i="1" smtClean="0"/>
              <a:t> 	When it is not possible to measure nuchal translucency, owing </a:t>
            </a:r>
            <a:r>
              <a:rPr lang="en-GB" sz="2400" b="1" smtClean="0"/>
              <a:t>to fetal position or raised body mass index:</a:t>
            </a:r>
          </a:p>
          <a:p>
            <a:pPr eaLnBrk="1" hangingPunct="1">
              <a:lnSpc>
                <a:spcPct val="90000"/>
              </a:lnSpc>
              <a:buFont typeface="Wingdings" pitchFamily="2" charset="2"/>
              <a:buNone/>
            </a:pPr>
            <a:r>
              <a:rPr lang="en-GB" sz="2400" smtClean="0"/>
              <a:t>	</a:t>
            </a:r>
            <a:r>
              <a:rPr lang="en-GB" sz="1800" smtClean="0"/>
              <a:t>Women should be offered serum screening (triple or quadruple test) between 15 weeks 0 days and 20 weeks 0 days.</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idx="4294967295"/>
          </p:nvPr>
        </p:nvSpPr>
        <p:spPr/>
        <p:txBody>
          <a:bodyPr>
            <a:normAutofit fontScale="90000"/>
          </a:bodyPr>
          <a:lstStyle/>
          <a:p>
            <a:pPr eaLnBrk="1" hangingPunct="1"/>
            <a:r>
              <a:rPr lang="en-GB" sz="3800" smtClean="0"/>
              <a:t>Screening for structural anomaly 18-20 week scan</a:t>
            </a:r>
          </a:p>
        </p:txBody>
      </p:sp>
      <p:sp>
        <p:nvSpPr>
          <p:cNvPr id="48131" name="Content Placeholder 2"/>
          <p:cNvSpPr>
            <a:spLocks noGrp="1"/>
          </p:cNvSpPr>
          <p:nvPr>
            <p:ph idx="4294967295"/>
          </p:nvPr>
        </p:nvSpPr>
        <p:spPr>
          <a:xfrm>
            <a:off x="457200" y="1600200"/>
            <a:ext cx="8507413" cy="4525963"/>
          </a:xfrm>
        </p:spPr>
        <p:txBody>
          <a:bodyPr/>
          <a:lstStyle/>
          <a:p>
            <a:pPr eaLnBrk="1" hangingPunct="1">
              <a:buFont typeface="Wingdings" pitchFamily="2" charset="2"/>
              <a:buNone/>
            </a:pPr>
            <a:r>
              <a:rPr lang="en-GB" smtClean="0"/>
              <a:t> The purpose of the scan is to</a:t>
            </a:r>
          </a:p>
          <a:p>
            <a:pPr eaLnBrk="1" hangingPunct="1"/>
            <a:r>
              <a:rPr lang="en-GB" smtClean="0"/>
              <a:t>identify fetal anomalies and allow:</a:t>
            </a:r>
          </a:p>
          <a:p>
            <a:pPr lvl="1" eaLnBrk="1" hangingPunct="1"/>
            <a:r>
              <a:rPr lang="en-GB" smtClean="0"/>
              <a:t>reproductive choice (termination of pregnancy)</a:t>
            </a:r>
          </a:p>
          <a:p>
            <a:pPr lvl="1" eaLnBrk="1" hangingPunct="1"/>
            <a:r>
              <a:rPr lang="en-GB" smtClean="0"/>
              <a:t>parents to prepare (for any treatment /disability/palliative care/termination of pregnancy)</a:t>
            </a:r>
          </a:p>
          <a:p>
            <a:pPr lvl="1" eaLnBrk="1" hangingPunct="1"/>
            <a:r>
              <a:rPr lang="en-GB" smtClean="0"/>
              <a:t>managed birth in a specialist centre</a:t>
            </a:r>
          </a:p>
          <a:p>
            <a:pPr lvl="1" eaLnBrk="1" hangingPunct="1"/>
            <a:r>
              <a:rPr lang="en-GB" smtClean="0"/>
              <a:t>intrauterine therapy.</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idx="4294967295"/>
          </p:nvPr>
        </p:nvSpPr>
        <p:spPr/>
        <p:txBody>
          <a:bodyPr/>
          <a:lstStyle/>
          <a:p>
            <a:pPr eaLnBrk="1" hangingPunct="1"/>
            <a:r>
              <a:rPr lang="en-GB" sz="2900" smtClean="0"/>
              <a:t>Anomaly scan and Downs’ syndrome</a:t>
            </a:r>
          </a:p>
        </p:txBody>
      </p:sp>
      <p:sp>
        <p:nvSpPr>
          <p:cNvPr id="50179" name="Content Placeholder 2"/>
          <p:cNvSpPr>
            <a:spLocks noGrp="1"/>
          </p:cNvSpPr>
          <p:nvPr>
            <p:ph idx="4294967295"/>
          </p:nvPr>
        </p:nvSpPr>
        <p:spPr>
          <a:xfrm>
            <a:off x="468313" y="1557338"/>
            <a:ext cx="8229600" cy="4751387"/>
          </a:xfrm>
        </p:spPr>
        <p:txBody>
          <a:bodyPr/>
          <a:lstStyle/>
          <a:p>
            <a:pPr eaLnBrk="1" hangingPunct="1"/>
            <a:r>
              <a:rPr lang="en-GB" sz="2400" smtClean="0"/>
              <a:t>Soft markers should not be used as surrogate for Downs’ syndrome</a:t>
            </a:r>
          </a:p>
          <a:p>
            <a:pPr lvl="1" eaLnBrk="1" hangingPunct="1"/>
            <a:r>
              <a:rPr lang="en-GB" sz="2400" smtClean="0"/>
              <a:t>Choroid plexus cyst</a:t>
            </a:r>
          </a:p>
          <a:p>
            <a:pPr lvl="1" eaLnBrk="1" hangingPunct="1"/>
            <a:r>
              <a:rPr lang="en-GB" sz="2400" smtClean="0"/>
              <a:t>Echogenic foci in the heart</a:t>
            </a:r>
          </a:p>
          <a:p>
            <a:pPr lvl="1" eaLnBrk="1" hangingPunct="1"/>
            <a:r>
              <a:rPr lang="en-GB" sz="2400" smtClean="0"/>
              <a:t>Echogenic bowel</a:t>
            </a:r>
          </a:p>
          <a:p>
            <a:pPr lvl="1" eaLnBrk="1" hangingPunct="1"/>
            <a:r>
              <a:rPr lang="en-GB" sz="2400" smtClean="0"/>
              <a:t>Short femur</a:t>
            </a:r>
          </a:p>
          <a:p>
            <a:pPr lvl="1" eaLnBrk="1" hangingPunct="1"/>
            <a:r>
              <a:rPr lang="en-GB" sz="2400" smtClean="0"/>
              <a:t>Renal dilatation - Pyelectasis  </a:t>
            </a:r>
          </a:p>
          <a:p>
            <a:pPr eaLnBrk="1" hangingPunct="1"/>
            <a:r>
              <a:rPr lang="en-GB" sz="2400" smtClean="0"/>
              <a:t>It should not be used to readjust the Priori risk for T21</a:t>
            </a: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4"/>
          <p:cNvSpPr>
            <a:spLocks noGrp="1" noChangeArrowheads="1"/>
          </p:cNvSpPr>
          <p:nvPr>
            <p:ph type="title"/>
          </p:nvPr>
        </p:nvSpPr>
        <p:spPr/>
        <p:txBody>
          <a:bodyPr/>
          <a:lstStyle/>
          <a:p>
            <a:pPr eaLnBrk="1" hangingPunct="1"/>
            <a:r>
              <a:rPr lang="en-US" sz="3600" smtClean="0"/>
              <a:t>Black or White – we all deserve the Best</a:t>
            </a:r>
          </a:p>
        </p:txBody>
      </p:sp>
      <p:pic>
        <p:nvPicPr>
          <p:cNvPr id="66563" name="Picture 6" descr="ANd9GcQiuOZkiCPumcVJzZAIGdQ8QdDzgh9mbAX2y_o6EM1tIdqZL69BmHeTjw">
            <a:hlinkClick r:id="rId2"/>
          </p:cNvPr>
          <p:cNvPicPr>
            <a:picLocks noChangeAspect="1" noChangeArrowheads="1"/>
          </p:cNvPicPr>
          <p:nvPr/>
        </p:nvPicPr>
        <p:blipFill>
          <a:blip r:embed="rId3"/>
          <a:srcRect/>
          <a:stretch>
            <a:fillRect/>
          </a:stretch>
        </p:blipFill>
        <p:spPr bwMode="auto">
          <a:xfrm>
            <a:off x="5940425" y="2060575"/>
            <a:ext cx="2227263" cy="2665413"/>
          </a:xfrm>
          <a:prstGeom prst="rect">
            <a:avLst/>
          </a:prstGeom>
          <a:noFill/>
          <a:ln w="9525">
            <a:noFill/>
            <a:miter lim="800000"/>
            <a:headEnd/>
            <a:tailEnd/>
          </a:ln>
        </p:spPr>
      </p:pic>
      <p:pic>
        <p:nvPicPr>
          <p:cNvPr id="66564" name="Picture 8" descr="Black Mother and Baby"/>
          <p:cNvPicPr>
            <a:picLocks noChangeAspect="1" noChangeArrowheads="1"/>
          </p:cNvPicPr>
          <p:nvPr/>
        </p:nvPicPr>
        <p:blipFill>
          <a:blip r:embed="rId4"/>
          <a:srcRect/>
          <a:stretch>
            <a:fillRect/>
          </a:stretch>
        </p:blipFill>
        <p:spPr bwMode="auto">
          <a:xfrm>
            <a:off x="323850" y="2060575"/>
            <a:ext cx="4179888" cy="3270250"/>
          </a:xfrm>
          <a:prstGeom prst="rect">
            <a:avLst/>
          </a:prstGeom>
          <a:noFill/>
          <a:ln w="9525">
            <a:noFill/>
            <a:miter lim="800000"/>
            <a:headEnd/>
            <a:tailEnd/>
          </a:ln>
        </p:spPr>
      </p:pic>
      <p:sp>
        <p:nvSpPr>
          <p:cNvPr id="66565" name="Line 9"/>
          <p:cNvSpPr>
            <a:spLocks noChangeShapeType="1"/>
          </p:cNvSpPr>
          <p:nvPr/>
        </p:nvSpPr>
        <p:spPr bwMode="auto">
          <a:xfrm>
            <a:off x="5580063" y="3429000"/>
            <a:ext cx="215900" cy="0"/>
          </a:xfrm>
          <a:prstGeom prst="line">
            <a:avLst/>
          </a:prstGeom>
          <a:noFill/>
          <a:ln w="9525">
            <a:solidFill>
              <a:schemeClr val="tx1"/>
            </a:solidFill>
            <a:round/>
            <a:headEnd/>
            <a:tailEnd type="triangle" w="med" len="med"/>
          </a:ln>
        </p:spPr>
        <p:txBody>
          <a:bodyPr/>
          <a:lstStyle/>
          <a:p>
            <a:endParaRPr lang="en-US"/>
          </a:p>
        </p:txBody>
      </p:sp>
      <p:pic>
        <p:nvPicPr>
          <p:cNvPr id="66566" name="Picture 11" descr="Click to enlarge">
            <a:hlinkClick r:id="rId5"/>
          </p:cNvPr>
          <p:cNvPicPr>
            <a:picLocks noChangeAspect="1" noChangeArrowheads="1"/>
          </p:cNvPicPr>
          <p:nvPr/>
        </p:nvPicPr>
        <p:blipFill>
          <a:blip r:embed="rId6"/>
          <a:srcRect/>
          <a:stretch>
            <a:fillRect/>
          </a:stretch>
        </p:blipFill>
        <p:spPr bwMode="auto">
          <a:xfrm>
            <a:off x="4643438" y="2060575"/>
            <a:ext cx="3960812" cy="3168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smtClean="0"/>
              <a:t>Is it being done?</a:t>
            </a:r>
            <a:endParaRPr lang="en-US" smtClean="0"/>
          </a:p>
        </p:txBody>
      </p:sp>
      <p:sp>
        <p:nvSpPr>
          <p:cNvPr id="11267" name="Rectangle 3"/>
          <p:cNvSpPr>
            <a:spLocks noGrp="1" noChangeArrowheads="1"/>
          </p:cNvSpPr>
          <p:nvPr>
            <p:ph type="body" idx="1"/>
          </p:nvPr>
        </p:nvSpPr>
        <p:spPr/>
        <p:txBody>
          <a:bodyPr/>
          <a:lstStyle/>
          <a:p>
            <a:pPr eaLnBrk="1" hangingPunct="1"/>
            <a:endParaRPr lang="en-US" smtClean="0"/>
          </a:p>
        </p:txBody>
      </p:sp>
      <p:pic>
        <p:nvPicPr>
          <p:cNvPr id="11268" name="Picture 5" descr="756598-fig1"/>
          <p:cNvPicPr>
            <a:picLocks noChangeAspect="1" noChangeArrowheads="1"/>
          </p:cNvPicPr>
          <p:nvPr/>
        </p:nvPicPr>
        <p:blipFill>
          <a:blip r:embed="rId2"/>
          <a:srcRect/>
          <a:stretch>
            <a:fillRect/>
          </a:stretch>
        </p:blipFill>
        <p:spPr bwMode="auto">
          <a:xfrm>
            <a:off x="611188" y="1450975"/>
            <a:ext cx="7118350" cy="437832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idx="4294967295"/>
          </p:nvPr>
        </p:nvSpPr>
        <p:spPr/>
        <p:txBody>
          <a:bodyPr/>
          <a:lstStyle/>
          <a:p>
            <a:pPr eaLnBrk="1" hangingPunct="1"/>
            <a:r>
              <a:rPr lang="en-GB" smtClean="0"/>
              <a:t>Goals of preconception care</a:t>
            </a:r>
          </a:p>
        </p:txBody>
      </p:sp>
      <p:sp>
        <p:nvSpPr>
          <p:cNvPr id="12291" name="Content Placeholder 2"/>
          <p:cNvSpPr>
            <a:spLocks noGrp="1"/>
          </p:cNvSpPr>
          <p:nvPr>
            <p:ph idx="4294967295"/>
          </p:nvPr>
        </p:nvSpPr>
        <p:spPr/>
        <p:txBody>
          <a:bodyPr/>
          <a:lstStyle/>
          <a:p>
            <a:pPr eaLnBrk="1" hangingPunct="1"/>
            <a:r>
              <a:rPr lang="en-GB" sz="2800" smtClean="0"/>
              <a:t>Improved knowledge, attitudes and behaviours of men and women related to preconception health</a:t>
            </a:r>
          </a:p>
          <a:p>
            <a:pPr eaLnBrk="1" hangingPunct="1"/>
            <a:r>
              <a:rPr lang="en-GB" sz="2800" smtClean="0"/>
              <a:t> Assure that all women of childbearing age receive preconception care services 	</a:t>
            </a:r>
          </a:p>
          <a:p>
            <a:pPr lvl="1" eaLnBrk="1" hangingPunct="1"/>
            <a:r>
              <a:rPr lang="en-GB" sz="2400" smtClean="0"/>
              <a:t>(i.e., evidence-based risk screening, health promotion, and interventions) that will enable them to enter pregnancy in optimal health </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idx="4294967295"/>
          </p:nvPr>
        </p:nvSpPr>
        <p:spPr/>
        <p:txBody>
          <a:bodyPr/>
          <a:lstStyle/>
          <a:p>
            <a:pPr eaLnBrk="1" hangingPunct="1"/>
            <a:r>
              <a:rPr lang="en-GB" smtClean="0"/>
              <a:t>Goals</a:t>
            </a:r>
          </a:p>
        </p:txBody>
      </p:sp>
      <p:sp>
        <p:nvSpPr>
          <p:cNvPr id="13315" name="Content Placeholder 2"/>
          <p:cNvSpPr>
            <a:spLocks noGrp="1"/>
          </p:cNvSpPr>
          <p:nvPr>
            <p:ph idx="4294967295"/>
          </p:nvPr>
        </p:nvSpPr>
        <p:spPr/>
        <p:txBody>
          <a:bodyPr/>
          <a:lstStyle/>
          <a:p>
            <a:pPr eaLnBrk="1" hangingPunct="1"/>
            <a:r>
              <a:rPr lang="en-GB" sz="2800" dirty="0" smtClean="0"/>
              <a:t>Reduce risks indicated by a previous adverse pregnancy outcome </a:t>
            </a:r>
          </a:p>
          <a:p>
            <a:pPr lvl="1" eaLnBrk="1" hangingPunct="1"/>
            <a:r>
              <a:rPr lang="en-GB" sz="2400" dirty="0" smtClean="0"/>
              <a:t>through interventions during the inter-conception period, which can prevent or minimize health problems for a mother and her future children</a:t>
            </a:r>
          </a:p>
          <a:p>
            <a:pPr eaLnBrk="1" hangingPunct="1">
              <a:buFont typeface="Wingdings" pitchFamily="2" charset="2"/>
              <a:buNone/>
            </a:pPr>
            <a:r>
              <a:rPr lang="en-GB" sz="2800" dirty="0" smtClean="0"/>
              <a:t> </a:t>
            </a:r>
          </a:p>
          <a:p>
            <a:pPr eaLnBrk="1" hangingPunct="1"/>
            <a:r>
              <a:rPr lang="en-GB" sz="2800" dirty="0" smtClean="0"/>
              <a:t>Reduce the disparities in adverse pregnancy outcomes.</a:t>
            </a:r>
          </a:p>
          <a:p>
            <a:pPr eaLnBrk="1" hangingPunct="1"/>
            <a:endParaRPr lang="en-GB" sz="2800" dirty="0" smtClean="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3"/>
          <p:cNvSpPr>
            <a:spLocks noGrp="1"/>
          </p:cNvSpPr>
          <p:nvPr>
            <p:ph type="title" idx="4294967295"/>
          </p:nvPr>
        </p:nvSpPr>
        <p:spPr/>
        <p:txBody>
          <a:bodyPr/>
          <a:lstStyle/>
          <a:p>
            <a:pPr eaLnBrk="1" hangingPunct="1"/>
            <a:r>
              <a:rPr lang="en-GB" smtClean="0"/>
              <a:t>Issues to consider</a:t>
            </a:r>
          </a:p>
        </p:txBody>
      </p:sp>
      <p:sp>
        <p:nvSpPr>
          <p:cNvPr id="14339" name="Content Placeholder 2"/>
          <p:cNvSpPr>
            <a:spLocks noGrp="1"/>
          </p:cNvSpPr>
          <p:nvPr>
            <p:ph sz="half" idx="4294967295"/>
          </p:nvPr>
        </p:nvSpPr>
        <p:spPr>
          <a:xfrm>
            <a:off x="609600" y="1600200"/>
            <a:ext cx="3890963" cy="4419600"/>
          </a:xfrm>
        </p:spPr>
        <p:txBody>
          <a:bodyPr/>
          <a:lstStyle/>
          <a:p>
            <a:pPr eaLnBrk="1" hangingPunct="1"/>
            <a:r>
              <a:rPr lang="en-GB" sz="2800" dirty="0" smtClean="0"/>
              <a:t>Age related risks</a:t>
            </a:r>
          </a:p>
          <a:p>
            <a:pPr eaLnBrk="1" hangingPunct="1"/>
            <a:r>
              <a:rPr lang="en-GB" sz="2800" dirty="0" smtClean="0"/>
              <a:t>Diet</a:t>
            </a:r>
          </a:p>
          <a:p>
            <a:pPr eaLnBrk="1" hangingPunct="1"/>
            <a:r>
              <a:rPr lang="en-GB" sz="2800" dirty="0" smtClean="0"/>
              <a:t>Folic acid</a:t>
            </a:r>
          </a:p>
          <a:p>
            <a:pPr eaLnBrk="1" hangingPunct="1"/>
            <a:r>
              <a:rPr lang="en-GB" sz="2800" dirty="0" smtClean="0"/>
              <a:t>Weight</a:t>
            </a:r>
          </a:p>
          <a:p>
            <a:pPr eaLnBrk="1" hangingPunct="1"/>
            <a:r>
              <a:rPr lang="en-GB" sz="2800" dirty="0" smtClean="0"/>
              <a:t>Lifestyle factors</a:t>
            </a:r>
          </a:p>
          <a:p>
            <a:pPr eaLnBrk="1" hangingPunct="1"/>
            <a:r>
              <a:rPr lang="en-GB" sz="2800" dirty="0" smtClean="0"/>
              <a:t>Domestic abuse/violence</a:t>
            </a:r>
          </a:p>
          <a:p>
            <a:pPr eaLnBrk="1" hangingPunct="1"/>
            <a:r>
              <a:rPr lang="en-GB" sz="2800" dirty="0" smtClean="0"/>
              <a:t>Jobless male partner</a:t>
            </a:r>
          </a:p>
          <a:p>
            <a:pPr eaLnBrk="1" hangingPunct="1"/>
            <a:endParaRPr lang="en-GB" sz="2800" dirty="0" smtClean="0"/>
          </a:p>
          <a:p>
            <a:pPr eaLnBrk="1" hangingPunct="1">
              <a:buNone/>
            </a:pPr>
            <a:endParaRPr lang="en-GB" sz="2800" dirty="0" smtClean="0"/>
          </a:p>
          <a:p>
            <a:pPr eaLnBrk="1" hangingPunct="1"/>
            <a:endParaRPr lang="en-GB" sz="2800" dirty="0" smtClean="0"/>
          </a:p>
          <a:p>
            <a:pPr eaLnBrk="1" hangingPunct="1"/>
            <a:endParaRPr lang="en-GB" sz="2800" dirty="0" smtClean="0"/>
          </a:p>
          <a:p>
            <a:pPr eaLnBrk="1" hangingPunct="1"/>
            <a:endParaRPr lang="en-GB" sz="2800" dirty="0" smtClean="0"/>
          </a:p>
        </p:txBody>
      </p:sp>
      <p:sp>
        <p:nvSpPr>
          <p:cNvPr id="14340" name="Content Placeholder 4"/>
          <p:cNvSpPr>
            <a:spLocks noGrp="1"/>
          </p:cNvSpPr>
          <p:nvPr>
            <p:ph sz="half" idx="4294967295"/>
          </p:nvPr>
        </p:nvSpPr>
        <p:spPr>
          <a:xfrm>
            <a:off x="4643438" y="1600200"/>
            <a:ext cx="3890962" cy="4419600"/>
          </a:xfrm>
        </p:spPr>
        <p:txBody>
          <a:bodyPr/>
          <a:lstStyle/>
          <a:p>
            <a:pPr eaLnBrk="1" hangingPunct="1"/>
            <a:r>
              <a:rPr lang="en-GB" sz="2800" smtClean="0"/>
              <a:t>Cervical screening</a:t>
            </a:r>
          </a:p>
          <a:p>
            <a:pPr eaLnBrk="1" hangingPunct="1"/>
            <a:r>
              <a:rPr lang="en-GB" sz="2800" smtClean="0"/>
              <a:t>Infection screening</a:t>
            </a:r>
          </a:p>
          <a:p>
            <a:pPr eaLnBrk="1" hangingPunct="1"/>
            <a:r>
              <a:rPr lang="en-GB" sz="2800" smtClean="0"/>
              <a:t>Genetic counselling</a:t>
            </a:r>
          </a:p>
          <a:p>
            <a:pPr eaLnBrk="1" hangingPunct="1"/>
            <a:r>
              <a:rPr lang="en-GB" sz="2800" smtClean="0"/>
              <a:t>Pre-existing medical conditions</a:t>
            </a:r>
          </a:p>
          <a:p>
            <a:pPr eaLnBrk="1" hangingPunct="1"/>
            <a:r>
              <a:rPr lang="en-GB" sz="2800" smtClean="0"/>
              <a:t>Contraception</a:t>
            </a:r>
          </a:p>
          <a:p>
            <a:pPr eaLnBrk="1" hangingPunct="1"/>
            <a:endParaRPr lang="en-GB" sz="2800"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idx="4294967295"/>
          </p:nvPr>
        </p:nvSpPr>
        <p:spPr/>
        <p:txBody>
          <a:bodyPr/>
          <a:lstStyle/>
          <a:p>
            <a:pPr eaLnBrk="1" hangingPunct="1"/>
            <a:r>
              <a:rPr lang="en-GB" smtClean="0"/>
              <a:t>Pre pregnancy Health Promotion</a:t>
            </a:r>
          </a:p>
        </p:txBody>
      </p:sp>
      <p:sp>
        <p:nvSpPr>
          <p:cNvPr id="16387" name="Content Placeholder 2"/>
          <p:cNvSpPr>
            <a:spLocks noGrp="1"/>
          </p:cNvSpPr>
          <p:nvPr>
            <p:ph idx="4294967295"/>
          </p:nvPr>
        </p:nvSpPr>
        <p:spPr>
          <a:xfrm>
            <a:off x="539750" y="1484313"/>
            <a:ext cx="8147050" cy="4641850"/>
          </a:xfrm>
        </p:spPr>
        <p:txBody>
          <a:bodyPr/>
          <a:lstStyle/>
          <a:p>
            <a:pPr eaLnBrk="1" hangingPunct="1">
              <a:lnSpc>
                <a:spcPct val="80000"/>
              </a:lnSpc>
              <a:buFont typeface="Wingdings" pitchFamily="2" charset="2"/>
              <a:buNone/>
            </a:pPr>
            <a:r>
              <a:rPr lang="en-GB" sz="2400" smtClean="0"/>
              <a:t>Local health promotion arrangements need to include the </a:t>
            </a:r>
          </a:p>
          <a:p>
            <a:pPr eaLnBrk="1" hangingPunct="1">
              <a:lnSpc>
                <a:spcPct val="80000"/>
              </a:lnSpc>
              <a:buFont typeface="Wingdings" pitchFamily="2" charset="2"/>
              <a:buNone/>
            </a:pPr>
            <a:r>
              <a:rPr lang="en-GB" sz="2400" smtClean="0"/>
              <a:t>provision of the following information for parents:</a:t>
            </a:r>
          </a:p>
          <a:p>
            <a:pPr eaLnBrk="1" hangingPunct="1">
              <a:lnSpc>
                <a:spcPct val="80000"/>
              </a:lnSpc>
              <a:buFont typeface="Wingdings" pitchFamily="2" charset="2"/>
              <a:buNone/>
            </a:pPr>
            <a:endParaRPr lang="en-GB" sz="2400" smtClean="0"/>
          </a:p>
          <a:p>
            <a:pPr eaLnBrk="1" hangingPunct="1">
              <a:lnSpc>
                <a:spcPct val="80000"/>
              </a:lnSpc>
            </a:pPr>
            <a:r>
              <a:rPr lang="en-GB" sz="2000" smtClean="0"/>
              <a:t>What becoming a parent might be like and the impact on wider family/adult relationships.</a:t>
            </a:r>
          </a:p>
          <a:p>
            <a:pPr eaLnBrk="1" hangingPunct="1">
              <a:lnSpc>
                <a:spcPct val="80000"/>
              </a:lnSpc>
            </a:pPr>
            <a:r>
              <a:rPr lang="en-GB" sz="2000" smtClean="0"/>
              <a:t>The importance of:</a:t>
            </a:r>
            <a:r>
              <a:rPr lang="en-GB" sz="2500" smtClean="0"/>
              <a:t> </a:t>
            </a:r>
          </a:p>
          <a:p>
            <a:pPr lvl="1" eaLnBrk="1" hangingPunct="1">
              <a:lnSpc>
                <a:spcPct val="80000"/>
              </a:lnSpc>
              <a:buFont typeface="Arial" charset="0"/>
              <a:buChar char="•"/>
            </a:pPr>
            <a:r>
              <a:rPr lang="en-GB" sz="2000" smtClean="0"/>
              <a:t>pre-conceptual folic acid</a:t>
            </a:r>
          </a:p>
          <a:p>
            <a:pPr lvl="1" eaLnBrk="1" hangingPunct="1">
              <a:lnSpc>
                <a:spcPct val="80000"/>
              </a:lnSpc>
              <a:buFont typeface="Arial" charset="0"/>
              <a:buChar char="•"/>
            </a:pPr>
            <a:r>
              <a:rPr lang="en-GB" sz="2000" smtClean="0"/>
              <a:t>minimising intake of alcohol</a:t>
            </a:r>
          </a:p>
          <a:p>
            <a:pPr lvl="1" eaLnBrk="1" hangingPunct="1">
              <a:lnSpc>
                <a:spcPct val="80000"/>
              </a:lnSpc>
              <a:buFont typeface="Arial" charset="0"/>
              <a:buChar char="•"/>
            </a:pPr>
            <a:r>
              <a:rPr lang="en-GB" sz="2000" smtClean="0"/>
              <a:t>not using recreational drugs</a:t>
            </a:r>
          </a:p>
          <a:p>
            <a:pPr lvl="1" eaLnBrk="1" hangingPunct="1">
              <a:lnSpc>
                <a:spcPct val="80000"/>
              </a:lnSpc>
              <a:buFont typeface="Arial" charset="0"/>
              <a:buChar char="•"/>
            </a:pPr>
            <a:r>
              <a:rPr lang="en-GB" sz="2000" smtClean="0"/>
              <a:t>not smoking during pregnancy and having a smoke-free environment</a:t>
            </a:r>
          </a:p>
          <a:p>
            <a:pPr lvl="1" eaLnBrk="1" hangingPunct="1">
              <a:lnSpc>
                <a:spcPct val="80000"/>
              </a:lnSpc>
              <a:buFont typeface="Arial" charset="0"/>
              <a:buChar char="•"/>
            </a:pPr>
            <a:r>
              <a:rPr lang="en-GB" sz="2000" smtClean="0"/>
              <a:t>pre-pregnancy rubella immunisation, and</a:t>
            </a:r>
          </a:p>
          <a:p>
            <a:pPr lvl="1" eaLnBrk="1" hangingPunct="1">
              <a:lnSpc>
                <a:spcPct val="80000"/>
              </a:lnSpc>
              <a:buFont typeface="Arial" charset="0"/>
              <a:buChar char="•"/>
            </a:pPr>
            <a:r>
              <a:rPr lang="en-GB" sz="2000" smtClean="0"/>
              <a:t>seeing a healthcare professional as early in pregnancy as possible.</a:t>
            </a:r>
          </a:p>
          <a:p>
            <a:pPr eaLnBrk="1" hangingPunct="1">
              <a:lnSpc>
                <a:spcPct val="80000"/>
              </a:lnSpc>
            </a:pPr>
            <a:endParaRPr lang="en-GB" sz="2000" smtClean="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Healthy-Eating-Final3"/>
          <p:cNvPicPr>
            <a:picLocks noChangeAspect="1" noChangeArrowheads="1"/>
          </p:cNvPicPr>
          <p:nvPr/>
        </p:nvPicPr>
        <p:blipFill>
          <a:blip r:embed="rId2"/>
          <a:srcRect/>
          <a:stretch>
            <a:fillRect/>
          </a:stretch>
        </p:blipFill>
        <p:spPr bwMode="auto">
          <a:xfrm>
            <a:off x="468313" y="2209800"/>
            <a:ext cx="4175125" cy="2798763"/>
          </a:xfrm>
          <a:prstGeom prst="rect">
            <a:avLst/>
          </a:prstGeom>
          <a:noFill/>
          <a:ln w="9525">
            <a:noFill/>
            <a:miter lim="800000"/>
            <a:headEnd/>
            <a:tailEnd/>
          </a:ln>
        </p:spPr>
      </p:pic>
      <p:pic>
        <p:nvPicPr>
          <p:cNvPr id="17411" name="Picture 8" descr="flash_plate"/>
          <p:cNvPicPr>
            <a:picLocks noChangeAspect="1" noChangeArrowheads="1"/>
          </p:cNvPicPr>
          <p:nvPr/>
        </p:nvPicPr>
        <p:blipFill>
          <a:blip r:embed="rId3"/>
          <a:srcRect/>
          <a:stretch>
            <a:fillRect/>
          </a:stretch>
        </p:blipFill>
        <p:spPr bwMode="auto">
          <a:xfrm>
            <a:off x="5003800" y="2133600"/>
            <a:ext cx="3527425" cy="288925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1371</Words>
  <Application>Microsoft Office PowerPoint</Application>
  <PresentationFormat>On-screen Show (4:3)</PresentationFormat>
  <Paragraphs>198</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Pre-conception care, antenatal care and prenatal diagnosis</vt:lpstr>
      <vt:lpstr>Pre conception Care</vt:lpstr>
      <vt:lpstr>Evidence Base?</vt:lpstr>
      <vt:lpstr>Is it being done?</vt:lpstr>
      <vt:lpstr>Goals of preconception care</vt:lpstr>
      <vt:lpstr>Goals</vt:lpstr>
      <vt:lpstr>Issues to consider</vt:lpstr>
      <vt:lpstr>Pre pregnancy Health Promotion</vt:lpstr>
      <vt:lpstr>Slide 9</vt:lpstr>
      <vt:lpstr>Smoking, Alcohol, Drugs</vt:lpstr>
      <vt:lpstr> Specific preconception care -I</vt:lpstr>
      <vt:lpstr>Specific preconception care - II</vt:lpstr>
      <vt:lpstr>Specific preconception care - III</vt:lpstr>
      <vt:lpstr> Folic acid </vt:lpstr>
      <vt:lpstr>Folic acid</vt:lpstr>
      <vt:lpstr>Folic acid</vt:lpstr>
      <vt:lpstr>Weight</vt:lpstr>
      <vt:lpstr>Other issues</vt:lpstr>
      <vt:lpstr>ANTENATAL CARE (ANC)</vt:lpstr>
      <vt:lpstr>Antenatal care with a midwife</vt:lpstr>
      <vt:lpstr>Aims and objectives of ANC</vt:lpstr>
      <vt:lpstr>Screening</vt:lpstr>
      <vt:lpstr>Infection Screen</vt:lpstr>
      <vt:lpstr>ANC INFORMATION</vt:lpstr>
      <vt:lpstr>ANC INFORMATION</vt:lpstr>
      <vt:lpstr>ANC INFORMATION</vt:lpstr>
      <vt:lpstr>Frequency of antenatal appointments</vt:lpstr>
      <vt:lpstr>Focused antenatal care</vt:lpstr>
      <vt:lpstr>Prenatal Diagnosis</vt:lpstr>
      <vt:lpstr>Downs syndrome screening</vt:lpstr>
      <vt:lpstr>Screening for structural anomaly 18-20 week scan</vt:lpstr>
      <vt:lpstr>Anomaly scan and Downs’ syndrome</vt:lpstr>
      <vt:lpstr>Black or White – we all deserve the Best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Pre-conception care, antenatal care and prenatal diagnosis</dc:title>
  <dc:creator>user</dc:creator>
  <cp:lastModifiedBy>UTG</cp:lastModifiedBy>
  <cp:revision>15</cp:revision>
  <dcterms:created xsi:type="dcterms:W3CDTF">2012-05-07T12:47:03Z</dcterms:created>
  <dcterms:modified xsi:type="dcterms:W3CDTF">2017-02-27T09:55:15Z</dcterms:modified>
</cp:coreProperties>
</file>